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62" r:id="rId3"/>
    <p:sldId id="264" r:id="rId4"/>
    <p:sldId id="271" r:id="rId5"/>
    <p:sldId id="288" r:id="rId6"/>
    <p:sldId id="287" r:id="rId7"/>
    <p:sldId id="263" r:id="rId8"/>
    <p:sldId id="265" r:id="rId9"/>
    <p:sldId id="283" r:id="rId10"/>
    <p:sldId id="272" r:id="rId11"/>
    <p:sldId id="273" r:id="rId12"/>
    <p:sldId id="290" r:id="rId13"/>
    <p:sldId id="291" r:id="rId14"/>
    <p:sldId id="277" r:id="rId15"/>
    <p:sldId id="278" r:id="rId16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nQ9hyTTf0nMBtK66OByN/Q==" hashData="zmORlzDM96zuHuN33NPnwIkVPH2l9wiyYuDO0CJHlCOy17Cm4K+/ipKKv9LU430mgX0dlq4NzEqKCo+Px1OIlQ=="/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CFD8"/>
    <a:srgbClr val="2B000E"/>
    <a:srgbClr val="8F467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94" autoAdjust="0"/>
    <p:restoredTop sz="84658" autoAdjust="0"/>
  </p:normalViewPr>
  <p:slideViewPr>
    <p:cSldViewPr snapToGrid="0" snapToObjects="1">
      <p:cViewPr varScale="1">
        <p:scale>
          <a:sx n="121" d="100"/>
          <a:sy n="121" d="100"/>
        </p:scale>
        <p:origin x="1032" y="1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1C703-7154-4081-A362-2754B5BEDBCA}" type="datetimeFigureOut">
              <a:rPr lang="fr-FR" smtClean="0"/>
              <a:t>29/06/2022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D0E02-18FD-4B6C-8F19-45DC4D42F8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06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985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731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6497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0038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29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053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182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184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999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33427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583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61586"/>
            <a:ext cx="8229600" cy="857250"/>
          </a:xfrm>
        </p:spPr>
        <p:txBody>
          <a:bodyPr/>
          <a:lstStyle>
            <a:lvl1pPr>
              <a:defRPr b="1" i="0">
                <a:solidFill>
                  <a:srgbClr val="2B000E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2"/>
            <a:ext cx="8229600" cy="635876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8F467F"/>
                </a:solidFill>
                <a:latin typeface="Roboto Condense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05" y="401749"/>
            <a:ext cx="2114000" cy="20790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alphaModFix amt="2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99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7715199" cy="857250"/>
          </a:xfrm>
        </p:spPr>
        <p:txBody>
          <a:bodyPr/>
          <a:lstStyle>
            <a:lvl1pPr algn="l">
              <a:defRPr b="1" i="0">
                <a:solidFill>
                  <a:srgbClr val="8F467F"/>
                </a:solidFill>
                <a:latin typeface="Roboto Condensed"/>
                <a:cs typeface="Roboto Condensed Bol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3534" y="1372790"/>
            <a:ext cx="8229600" cy="3377769"/>
          </a:xfrm>
        </p:spPr>
        <p:txBody>
          <a:bodyPr/>
          <a:lstStyle>
            <a:lvl1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1pPr>
            <a:lvl2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2pPr>
            <a:lvl3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3pPr>
            <a:lvl4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4pPr>
            <a:lvl5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29/06/2022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6"/>
          <a:stretch/>
        </p:blipFill>
        <p:spPr>
          <a:xfrm>
            <a:off x="439200" y="463635"/>
            <a:ext cx="457200" cy="45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9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Pr>
        <a:solidFill>
          <a:srgbClr val="8F46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5871" y="3305176"/>
            <a:ext cx="7178841" cy="1021556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15871" y="2180035"/>
            <a:ext cx="7178842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023" y="3414218"/>
            <a:ext cx="559190" cy="55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6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29/06/2022</a:t>
            </a:fld>
            <a:endParaRPr lang="fr-FR"/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9" name="Connecteur droit 18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03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29/06/2022</a:t>
            </a:fld>
            <a:endParaRPr lang="fr-FR"/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5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>
                <a:solidFill>
                  <a:srgbClr val="8F467F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272659"/>
          </a:xfrm>
        </p:spPr>
        <p:txBody>
          <a:bodyPr/>
          <a:lstStyle>
            <a:lvl1pPr>
              <a:defRPr sz="3200" b="0" i="0">
                <a:solidFill>
                  <a:srgbClr val="2B000E"/>
                </a:solidFill>
                <a:latin typeface="Roboto Condensed"/>
              </a:defRPr>
            </a:lvl1pPr>
            <a:lvl2pPr>
              <a:defRPr sz="2800" b="0" i="0">
                <a:solidFill>
                  <a:srgbClr val="2B000E"/>
                </a:solidFill>
                <a:latin typeface="Roboto Condensed"/>
              </a:defRPr>
            </a:lvl2pPr>
            <a:lvl3pPr>
              <a:defRPr sz="2400" b="0" i="0">
                <a:solidFill>
                  <a:srgbClr val="2B000E"/>
                </a:solidFill>
                <a:latin typeface="Roboto Condensed"/>
              </a:defRPr>
            </a:lvl3pPr>
            <a:lvl4pPr>
              <a:defRPr sz="2000" b="0" i="0">
                <a:solidFill>
                  <a:srgbClr val="2B000E"/>
                </a:solidFill>
                <a:latin typeface="Roboto Condensed"/>
              </a:defRPr>
            </a:lvl4pPr>
            <a:lvl5pPr>
              <a:defRPr sz="2000" b="0" i="0">
                <a:solidFill>
                  <a:srgbClr val="2B000E"/>
                </a:solidFill>
                <a:latin typeface="Roboto Condensed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401121"/>
          </a:xfrm>
        </p:spPr>
        <p:txBody>
          <a:bodyPr/>
          <a:lstStyle>
            <a:lvl1pPr marL="0" indent="0">
              <a:buNone/>
              <a:defRPr sz="14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29/06/2022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2785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4650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29/06/2022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39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29/06/2022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5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68" r:id="rId6"/>
    <p:sldLayoutId id="2147483669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8F467F"/>
          </a:solidFill>
          <a:latin typeface="Roboto Condense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2B000E"/>
          </a:solidFill>
          <a:latin typeface="Roboto Condense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B000E"/>
          </a:solidFill>
          <a:latin typeface="Roboto Condense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B000E"/>
          </a:solidFill>
          <a:latin typeface="Roboto Condense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11" Type="http://schemas.openxmlformats.org/officeDocument/2006/relationships/image" Target="../media/image19.png"/><Relationship Id="rId5" Type="http://schemas.openxmlformats.org/officeDocument/2006/relationships/image" Target="../media/image13.emf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0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11" Type="http://schemas.openxmlformats.org/officeDocument/2006/relationships/image" Target="../media/image19.png"/><Relationship Id="rId5" Type="http://schemas.openxmlformats.org/officeDocument/2006/relationships/image" Target="../media/image21.jpeg"/><Relationship Id="rId10" Type="http://schemas.openxmlformats.org/officeDocument/2006/relationships/image" Target="../media/image25.jpeg"/><Relationship Id="rId4" Type="http://schemas.openxmlformats.org/officeDocument/2006/relationships/image" Target="../media/image14.emf"/><Relationship Id="rId9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Gynko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1"/>
            <a:ext cx="8229600" cy="950923"/>
          </a:xfrm>
        </p:spPr>
        <p:txBody>
          <a:bodyPr>
            <a:noAutofit/>
          </a:bodyPr>
          <a:lstStyle/>
          <a:p>
            <a:r>
              <a:rPr lang="fr-FR" dirty="0"/>
              <a:t>A new </a:t>
            </a:r>
            <a:r>
              <a:rPr lang="en-US" dirty="0"/>
              <a:t>approach of Hysteroscopy</a:t>
            </a:r>
          </a:p>
        </p:txBody>
      </p:sp>
    </p:spTree>
    <p:extLst>
      <p:ext uri="{BB962C8B-B14F-4D97-AF65-F5344CB8AC3E}">
        <p14:creationId xmlns:p14="http://schemas.microsoft.com/office/powerpoint/2010/main" val="250935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GYNKO OVERVIEW</a:t>
            </a:r>
          </a:p>
        </p:txBody>
      </p:sp>
    </p:spTree>
    <p:extLst>
      <p:ext uri="{BB962C8B-B14F-4D97-AF65-F5344CB8AC3E}">
        <p14:creationId xmlns:p14="http://schemas.microsoft.com/office/powerpoint/2010/main" val="1662405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00C06257-CDC5-0847-8785-3A901BEE21E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759" t="5065" r="7653" b="5027"/>
          <a:stretch/>
        </p:blipFill>
        <p:spPr>
          <a:xfrm>
            <a:off x="4900304" y="1069824"/>
            <a:ext cx="3998299" cy="324064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300" dirty="0"/>
              <a:t>A sterile &amp; single use diagnostic/operative sheath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38C3FA-0833-7D48-BD7A-6E3C4CEB20D3}"/>
              </a:ext>
            </a:extLst>
          </p:cNvPr>
          <p:cNvSpPr/>
          <p:nvPr/>
        </p:nvSpPr>
        <p:spPr>
          <a:xfrm>
            <a:off x="566835" y="1488198"/>
            <a:ext cx="42463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Roboto" pitchFamily="2" charset="0"/>
                <a:ea typeface="Roboto" pitchFamily="2" charset="0"/>
              </a:rPr>
              <a:t>Sheath used to protect rigid endoscopes and keep their sterility during hysteroscopy examination.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BB85AA-3FD4-754D-BD23-C94F7ED3EA69}"/>
              </a:ext>
            </a:extLst>
          </p:cNvPr>
          <p:cNvSpPr/>
          <p:nvPr/>
        </p:nvSpPr>
        <p:spPr>
          <a:xfrm>
            <a:off x="566834" y="2635222"/>
            <a:ext cx="6054683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latin typeface="Roboto" pitchFamily="2" charset="0"/>
                <a:ea typeface="Roboto" pitchFamily="2" charset="0"/>
              </a:rPr>
              <a:t>Gynko</a:t>
            </a:r>
            <a:r>
              <a:rPr lang="en-GB" dirty="0">
                <a:latin typeface="Roboto" pitchFamily="2" charset="0"/>
                <a:ea typeface="Roboto" pitchFamily="2" charset="0"/>
              </a:rPr>
              <a:t> is composed of two sheaths: 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GB" sz="1600" dirty="0">
                <a:latin typeface="Roboto" pitchFamily="2" charset="0"/>
                <a:ea typeface="Roboto" pitchFamily="2" charset="0"/>
              </a:rPr>
              <a:t>An inner sheath covering totally the hysteroscope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GB" sz="1600" dirty="0">
                <a:latin typeface="Roboto" pitchFamily="2" charset="0"/>
                <a:ea typeface="Roboto" pitchFamily="2" charset="0"/>
              </a:rPr>
              <a:t>An outer sheath allowing irrigation and an operative channel (5 or 7Fr) between the inner and outer sheath</a:t>
            </a:r>
          </a:p>
          <a:p>
            <a:pPr lvl="1"/>
            <a:r>
              <a:rPr lang="en-GB" sz="1600" dirty="0">
                <a:latin typeface="Roboto" pitchFamily="2" charset="0"/>
                <a:ea typeface="Roboto" pitchFamily="2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Roboto" pitchFamily="2" charset="0"/>
                <a:ea typeface="Roboto" pitchFamily="2" charset="0"/>
              </a:rPr>
              <a:t>Enable the use of a unique and single endoscope per day for several hysteroscopies.</a:t>
            </a:r>
          </a:p>
        </p:txBody>
      </p:sp>
    </p:spTree>
    <p:extLst>
      <p:ext uri="{BB962C8B-B14F-4D97-AF65-F5344CB8AC3E}">
        <p14:creationId xmlns:p14="http://schemas.microsoft.com/office/powerpoint/2010/main" val="3027137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strengths</a:t>
            </a:r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414133" y="1220909"/>
            <a:ext cx="8315733" cy="37166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err="1"/>
              <a:t>Gynko</a:t>
            </a:r>
            <a:r>
              <a:rPr lang="en-US" sz="2400" dirty="0"/>
              <a:t> has many advantages:</a:t>
            </a:r>
          </a:p>
          <a:p>
            <a:pPr lvl="1"/>
            <a:r>
              <a:rPr lang="en-US" sz="1800" dirty="0"/>
              <a:t>Single use </a:t>
            </a:r>
            <a:r>
              <a:rPr lang="en-US" sz="1800" dirty="0">
                <a:sym typeface="Wingdings" panose="05000000000000000000" pitchFamily="2" charset="2"/>
              </a:rPr>
              <a:t></a:t>
            </a:r>
            <a:r>
              <a:rPr lang="en-US" sz="1800" dirty="0"/>
              <a:t> no risk of cross-contamination.</a:t>
            </a:r>
          </a:p>
          <a:p>
            <a:pPr lvl="1"/>
            <a:r>
              <a:rPr lang="en-US" sz="1800" dirty="0"/>
              <a:t>Small diameter (</a:t>
            </a:r>
            <a:r>
              <a:rPr lang="en-US" sz="1800" b="1" dirty="0"/>
              <a:t>3mm</a:t>
            </a:r>
            <a:r>
              <a:rPr lang="en-US" sz="1800" dirty="0"/>
              <a:t> for diagnostic and </a:t>
            </a:r>
            <a:r>
              <a:rPr lang="en-US" sz="1800" b="1" dirty="0"/>
              <a:t>less than 4mm </a:t>
            </a:r>
            <a:r>
              <a:rPr lang="en-US" sz="1800" dirty="0"/>
              <a:t>with an instrument, even 7Fr.) </a:t>
            </a:r>
            <a:r>
              <a:rPr lang="en-US" sz="1800" dirty="0">
                <a:sym typeface="Wingdings" pitchFamily="2" charset="2"/>
              </a:rPr>
              <a:t> An improved patient comfort.</a:t>
            </a:r>
            <a:endParaRPr lang="en-US" sz="1800" dirty="0"/>
          </a:p>
          <a:p>
            <a:pPr lvl="1"/>
            <a:r>
              <a:rPr lang="en-US" sz="1800" dirty="0"/>
              <a:t>Easy assembly with the hysteroscope.</a:t>
            </a:r>
          </a:p>
          <a:p>
            <a:pPr lvl="1"/>
            <a:r>
              <a:rPr lang="en-US" sz="1800" dirty="0"/>
              <a:t>Transparent distal lens of quality </a:t>
            </a:r>
            <a:r>
              <a:rPr lang="en-US" sz="1800" dirty="0">
                <a:sym typeface="Wingdings" pitchFamily="2" charset="2"/>
              </a:rPr>
              <a:t> no image quality alteration.</a:t>
            </a:r>
            <a:endParaRPr lang="en-US" sz="1800" dirty="0"/>
          </a:p>
          <a:p>
            <a:pPr lvl="1"/>
            <a:r>
              <a:rPr lang="en-US" sz="1800" dirty="0"/>
              <a:t>Limit the investment on several endoscopes.</a:t>
            </a:r>
          </a:p>
          <a:p>
            <a:pPr lvl="1"/>
            <a:r>
              <a:rPr lang="en-US" sz="1800" dirty="0"/>
              <a:t>No limit on the number of hysteroscopies per day </a:t>
            </a:r>
            <a:r>
              <a:rPr lang="en-US" sz="1800" dirty="0">
                <a:sym typeface="Wingdings" pitchFamily="2" charset="2"/>
              </a:rPr>
              <a:t> more important recruitment  reduced waiting lists. </a:t>
            </a:r>
          </a:p>
          <a:p>
            <a:pPr lvl="1"/>
            <a:r>
              <a:rPr lang="en-US" sz="1800" dirty="0"/>
              <a:t>Good anti-reflux sealing cap on the operative channel.</a:t>
            </a:r>
          </a:p>
          <a:p>
            <a:pPr lvl="1"/>
            <a:endParaRPr lang="fr-FR" sz="1800" dirty="0"/>
          </a:p>
          <a:p>
            <a:pPr lvl="1"/>
            <a:endParaRPr lang="fr-FR" sz="1800" dirty="0"/>
          </a:p>
          <a:p>
            <a:pPr lvl="1"/>
            <a:endParaRPr lang="fr-FR" sz="1800" dirty="0">
              <a:latin typeface="Roboto" pitchFamily="2" charset="0"/>
              <a:ea typeface="Roboto" pitchFamily="2" charset="0"/>
            </a:endParaRPr>
          </a:p>
          <a:p>
            <a:pPr lvl="1"/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103534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300" dirty="0" err="1"/>
              <a:t>Preserved</a:t>
            </a:r>
            <a:r>
              <a:rPr lang="fr-FR" sz="3300" dirty="0"/>
              <a:t> image </a:t>
            </a:r>
            <a:r>
              <a:rPr lang="fr-FR" sz="3300" dirty="0" err="1"/>
              <a:t>quality</a:t>
            </a:r>
            <a:endParaRPr lang="fr-FR" sz="3300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A0326FF-6D68-504D-8241-87EFCEAED6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428601"/>
              </p:ext>
            </p:extLst>
          </p:nvPr>
        </p:nvGraphicFramePr>
        <p:xfrm>
          <a:off x="642796" y="1063229"/>
          <a:ext cx="8044003" cy="3643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3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0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30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 err="1">
                          <a:solidFill>
                            <a:schemeClr val="bg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With</a:t>
                      </a:r>
                      <a:r>
                        <a:rPr lang="fr-FR" sz="1100" b="1" dirty="0">
                          <a:solidFill>
                            <a:schemeClr val="bg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b="1" dirty="0" err="1">
                          <a:solidFill>
                            <a:schemeClr val="bg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Gynko</a:t>
                      </a:r>
                      <a:r>
                        <a:rPr lang="fr-FR" sz="1100" b="1" dirty="0">
                          <a:solidFill>
                            <a:schemeClr val="bg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b="1" dirty="0" err="1">
                          <a:solidFill>
                            <a:schemeClr val="bg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sheath</a:t>
                      </a: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noProof="0" dirty="0">
                          <a:solidFill>
                            <a:schemeClr val="bg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Without </a:t>
                      </a:r>
                      <a:r>
                        <a:rPr lang="en-US" sz="1100" b="1" noProof="0" dirty="0" err="1">
                          <a:solidFill>
                            <a:schemeClr val="bg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Gynko</a:t>
                      </a:r>
                      <a:r>
                        <a:rPr lang="en-US" sz="1100" b="1" noProof="0" dirty="0">
                          <a:solidFill>
                            <a:schemeClr val="bg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sheath</a:t>
                      </a:r>
                      <a:endParaRPr lang="en-US" sz="1100" noProof="0" dirty="0">
                        <a:solidFill>
                          <a:schemeClr val="bg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03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100" b="1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D9471EEF-7E1C-0D40-857B-016A41E4CE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07644" y="1452527"/>
            <a:ext cx="2964594" cy="307791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A521F06-A361-DB43-B65C-972A8E5D12E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9033" y="1452527"/>
            <a:ext cx="3039309" cy="307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52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300" dirty="0"/>
              <a:t>The different available references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29C9EA2-F17A-0D4E-B533-523EBC8D70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980828"/>
              </p:ext>
            </p:extLst>
          </p:nvPr>
        </p:nvGraphicFramePr>
        <p:xfrm>
          <a:off x="589548" y="1212783"/>
          <a:ext cx="7964904" cy="3551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8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2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3959">
                  <a:extLst>
                    <a:ext uri="{9D8B030D-6E8A-4147-A177-3AD203B41FA5}">
                      <a16:colId xmlns:a16="http://schemas.microsoft.com/office/drawing/2014/main" val="1669909817"/>
                    </a:ext>
                  </a:extLst>
                </a:gridCol>
                <a:gridCol w="1449046">
                  <a:extLst>
                    <a:ext uri="{9D8B030D-6E8A-4147-A177-3AD203B41FA5}">
                      <a16:colId xmlns:a16="http://schemas.microsoft.com/office/drawing/2014/main" val="2584395149"/>
                    </a:ext>
                  </a:extLst>
                </a:gridCol>
                <a:gridCol w="1046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5407">
                  <a:extLst>
                    <a:ext uri="{9D8B030D-6E8A-4147-A177-3AD203B41FA5}">
                      <a16:colId xmlns:a16="http://schemas.microsoft.com/office/drawing/2014/main" val="1267674026"/>
                    </a:ext>
                  </a:extLst>
                </a:gridCol>
              </a:tblGrid>
              <a:tr h="34326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 err="1">
                          <a:solidFill>
                            <a:schemeClr val="bg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References</a:t>
                      </a: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 err="1">
                          <a:solidFill>
                            <a:schemeClr val="bg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Specifications</a:t>
                      </a: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bg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Price (€, HT)</a:t>
                      </a: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99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Hysteroscope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Camera cover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Operative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channel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Public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Distributor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5972524"/>
                  </a:ext>
                </a:extLst>
              </a:tr>
              <a:tr h="245688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D300 110 060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2,9mm 0°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Yes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5Fr.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Roboto" pitchFamily="2" charset="0"/>
                          <a:ea typeface="Roboto" pitchFamily="2" charset="0"/>
                        </a:rPr>
                        <a:t>42,00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34,00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688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D300 110 061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2,9mm 0°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No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5Fr.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Roboto" pitchFamily="2" charset="0"/>
                          <a:ea typeface="Roboto" pitchFamily="2" charset="0"/>
                        </a:rPr>
                        <a:t>42,00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34,00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688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D300 110 062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2,9mm 30°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Yes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5Fr.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Roboto" pitchFamily="2" charset="0"/>
                          <a:ea typeface="Roboto" pitchFamily="2" charset="0"/>
                        </a:rPr>
                        <a:t>42,00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34,00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5688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D300 110 063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2,9mm 30°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No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5Fr.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Roboto" pitchFamily="2" charset="0"/>
                          <a:ea typeface="Roboto" pitchFamily="2" charset="0"/>
                        </a:rPr>
                        <a:t>42,00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34,00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688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D300 110 064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4mm 0° to 30°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Yes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5Fr.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Roboto" pitchFamily="2" charset="0"/>
                          <a:ea typeface="Roboto" pitchFamily="2" charset="0"/>
                        </a:rPr>
                        <a:t>42,00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34,00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034929"/>
                  </a:ext>
                </a:extLst>
              </a:tr>
              <a:tr h="245688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D300 110 065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4mm 0° to 30°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No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5Fr.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Roboto" pitchFamily="2" charset="0"/>
                          <a:ea typeface="Roboto" pitchFamily="2" charset="0"/>
                        </a:rPr>
                        <a:t>42,00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34,00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930020"/>
                  </a:ext>
                </a:extLst>
              </a:tr>
              <a:tr h="245688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D300 110 066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2,9mm 0°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Yes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7Fr.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Roboto" pitchFamily="2" charset="0"/>
                          <a:ea typeface="Roboto" pitchFamily="2" charset="0"/>
                        </a:rPr>
                        <a:t>42,00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34,00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036425"/>
                  </a:ext>
                </a:extLst>
              </a:tr>
              <a:tr h="245688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D300 110 067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2,9mm 0°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No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7Fr.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Roboto" pitchFamily="2" charset="0"/>
                          <a:ea typeface="Roboto" pitchFamily="2" charset="0"/>
                        </a:rPr>
                        <a:t>42,00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34,00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8210993"/>
                  </a:ext>
                </a:extLst>
              </a:tr>
              <a:tr h="245688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D300 110 068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2,9mm 30°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Yes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7Fr.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Roboto" pitchFamily="2" charset="0"/>
                          <a:ea typeface="Roboto" pitchFamily="2" charset="0"/>
                        </a:rPr>
                        <a:t>42,00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34,00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270653"/>
                  </a:ext>
                </a:extLst>
              </a:tr>
              <a:tr h="245688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D300 110 069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2,9mm 30°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No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7Fr.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Roboto" pitchFamily="2" charset="0"/>
                          <a:ea typeface="Roboto" pitchFamily="2" charset="0"/>
                        </a:rPr>
                        <a:t>42,00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34,00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5238116"/>
                  </a:ext>
                </a:extLst>
              </a:tr>
              <a:tr h="245688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D300 110 070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4mm 0° to 30°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Yes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7Fr.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Roboto" pitchFamily="2" charset="0"/>
                          <a:ea typeface="Roboto" pitchFamily="2" charset="0"/>
                        </a:rPr>
                        <a:t>42,00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34,00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74702"/>
                  </a:ext>
                </a:extLst>
              </a:tr>
              <a:tr h="245688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D300 110 071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4mm 0° to 30°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No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7Fr.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Roboto" pitchFamily="2" charset="0"/>
                          <a:ea typeface="Roboto" pitchFamily="2" charset="0"/>
                        </a:rPr>
                        <a:t>42,00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34,00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934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5432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GYNKO and </a:t>
            </a:r>
            <a:r>
              <a:rPr lang="fr-FR" dirty="0" err="1"/>
              <a:t>its</a:t>
            </a:r>
            <a:r>
              <a:rPr lang="fr-FR" dirty="0"/>
              <a:t> </a:t>
            </a:r>
            <a:r>
              <a:rPr lang="fr-FR" dirty="0" err="1"/>
              <a:t>competitors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4485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J&amp;J - VERSASCOPE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108932"/>
              </p:ext>
            </p:extLst>
          </p:nvPr>
        </p:nvGraphicFramePr>
        <p:xfrm>
          <a:off x="4207476" y="1106056"/>
          <a:ext cx="4582511" cy="3747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26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032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6800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noProof="0" dirty="0"/>
                        <a:t>Quick-lock connection with the endoscope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noProof="0" dirty="0"/>
                        <a:t>2mm diameter without instrument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baseline="0" dirty="0"/>
                        <a:t>Compatible </a:t>
                      </a:r>
                      <a:r>
                        <a:rPr lang="fr-FR" baseline="0" dirty="0" err="1"/>
                        <a:t>with</a:t>
                      </a:r>
                      <a:r>
                        <a:rPr lang="fr-FR" baseline="0" dirty="0"/>
                        <a:t> </a:t>
                      </a:r>
                      <a:r>
                        <a:rPr lang="fr-FR" baseline="0" dirty="0" err="1"/>
                        <a:t>their</a:t>
                      </a:r>
                      <a:r>
                        <a:rPr lang="fr-FR" baseline="0" dirty="0"/>
                        <a:t> 1,8mm </a:t>
                      </a:r>
                      <a:r>
                        <a:rPr lang="fr-FR" baseline="0" dirty="0" err="1"/>
                        <a:t>fiber</a:t>
                      </a:r>
                      <a:r>
                        <a:rPr lang="fr-FR" baseline="0" dirty="0"/>
                        <a:t> </a:t>
                      </a:r>
                      <a:r>
                        <a:rPr lang="fr-FR" baseline="0" dirty="0" err="1"/>
                        <a:t>hysteroscope</a:t>
                      </a:r>
                      <a:r>
                        <a:rPr lang="fr-FR" baseline="0" dirty="0"/>
                        <a:t> </a:t>
                      </a:r>
                      <a:r>
                        <a:rPr lang="fr-FR" baseline="0" dirty="0">
                          <a:sym typeface="Wingdings" pitchFamily="2" charset="2"/>
                        </a:rPr>
                        <a:t> </a:t>
                      </a:r>
                      <a:r>
                        <a:rPr lang="fr-FR" baseline="0" dirty="0" err="1">
                          <a:sym typeface="Wingdings" pitchFamily="2" charset="2"/>
                        </a:rPr>
                        <a:t>low</a:t>
                      </a:r>
                      <a:r>
                        <a:rPr lang="fr-FR" baseline="0" dirty="0">
                          <a:sym typeface="Wingdings" pitchFamily="2" charset="2"/>
                        </a:rPr>
                        <a:t> image </a:t>
                      </a:r>
                      <a:r>
                        <a:rPr lang="fr-FR" baseline="0" dirty="0" err="1">
                          <a:sym typeface="Wingdings" pitchFamily="2" charset="2"/>
                        </a:rPr>
                        <a:t>quality</a:t>
                      </a:r>
                      <a:endParaRPr lang="fr-FR" baseline="0" dirty="0">
                        <a:sym typeface="Wingdings" pitchFamily="2" charset="2"/>
                      </a:endParaRPr>
                    </a:p>
                    <a:p>
                      <a:pPr marL="285750" marR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baseline="0" dirty="0" err="1">
                          <a:sym typeface="Wingdings" pitchFamily="2" charset="2"/>
                        </a:rPr>
                        <a:t>Only</a:t>
                      </a:r>
                      <a:r>
                        <a:rPr lang="fr-FR" baseline="0" dirty="0">
                          <a:sym typeface="Wingdings" pitchFamily="2" charset="2"/>
                        </a:rPr>
                        <a:t> 2mm </a:t>
                      </a:r>
                      <a:r>
                        <a:rPr lang="fr-FR" baseline="0" dirty="0" err="1">
                          <a:sym typeface="Wingdings" pitchFamily="2" charset="2"/>
                        </a:rPr>
                        <a:t>operative</a:t>
                      </a:r>
                      <a:r>
                        <a:rPr lang="fr-FR" baseline="0" dirty="0">
                          <a:sym typeface="Wingdings" pitchFamily="2" charset="2"/>
                        </a:rPr>
                        <a:t> </a:t>
                      </a:r>
                      <a:r>
                        <a:rPr lang="fr-FR" baseline="0" dirty="0" err="1">
                          <a:sym typeface="Wingdings" pitchFamily="2" charset="2"/>
                        </a:rPr>
                        <a:t>channel</a:t>
                      </a:r>
                      <a:r>
                        <a:rPr lang="fr-FR" baseline="0" dirty="0">
                          <a:sym typeface="Wingdings" pitchFamily="2" charset="2"/>
                        </a:rPr>
                        <a:t> (</a:t>
                      </a:r>
                      <a:r>
                        <a:rPr lang="fr-FR" baseline="0" dirty="0" err="1">
                          <a:sym typeface="Wingdings" pitchFamily="2" charset="2"/>
                        </a:rPr>
                        <a:t>between</a:t>
                      </a:r>
                      <a:r>
                        <a:rPr lang="fr-FR" baseline="0" dirty="0">
                          <a:sym typeface="Wingdings" pitchFamily="2" charset="2"/>
                        </a:rPr>
                        <a:t> 5 and 7Fr.)</a:t>
                      </a:r>
                      <a:endParaRPr lang="fr-FR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54013" y="1283376"/>
            <a:ext cx="35456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Jonhson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&amp; 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Jonhson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proposed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the 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Versascope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:</a:t>
            </a:r>
          </a:p>
          <a:p>
            <a:r>
              <a:rPr lang="fr-FR" sz="1600" i="1" dirty="0">
                <a:latin typeface="Roboto Condensed" pitchFamily="2" charset="0"/>
                <a:ea typeface="Roboto Condensed" pitchFamily="2" charset="0"/>
              </a:rPr>
              <a:t>(</a:t>
            </a:r>
            <a:r>
              <a:rPr lang="fr-FR" sz="1600" i="1" dirty="0" err="1">
                <a:latin typeface="Roboto Condensed" pitchFamily="2" charset="0"/>
                <a:ea typeface="Roboto Condensed" pitchFamily="2" charset="0"/>
              </a:rPr>
              <a:t>Discontinued</a:t>
            </a:r>
            <a:r>
              <a:rPr lang="fr-FR" sz="1600" i="1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600" i="1" dirty="0" err="1">
                <a:latin typeface="Roboto Condensed" pitchFamily="2" charset="0"/>
                <a:ea typeface="Roboto Condensed" pitchFamily="2" charset="0"/>
              </a:rPr>
              <a:t>product</a:t>
            </a:r>
            <a:r>
              <a:rPr lang="fr-FR" sz="1600" i="1" dirty="0">
                <a:latin typeface="Roboto Condensed" pitchFamily="2" charset="0"/>
                <a:ea typeface="Roboto Condensed" pitchFamily="2" charset="0"/>
              </a:rPr>
              <a:t>)</a:t>
            </a:r>
          </a:p>
        </p:txBody>
      </p:sp>
      <p:sp>
        <p:nvSpPr>
          <p:cNvPr id="13" name="Plus 12"/>
          <p:cNvSpPr/>
          <p:nvPr/>
        </p:nvSpPr>
        <p:spPr>
          <a:xfrm>
            <a:off x="5359429" y="1288975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638203" y="1262537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assis, table, paire, blanc&#10;&#10;Description générée automatiquement">
            <a:extLst>
              <a:ext uri="{FF2B5EF4-FFF2-40B4-BE49-F238E27FC236}">
                <a16:creationId xmlns:a16="http://schemas.microsoft.com/office/drawing/2014/main" id="{229A603A-65FE-F645-A6D7-4FA5A4CF32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11408"/>
            <a:ext cx="4164013" cy="250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402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PiEmme</a:t>
            </a:r>
            <a:r>
              <a:rPr lang="fr-FR" dirty="0"/>
              <a:t> Med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546680"/>
              </p:ext>
            </p:extLst>
          </p:nvPr>
        </p:nvGraphicFramePr>
        <p:xfrm>
          <a:off x="4207476" y="1171940"/>
          <a:ext cx="4826796" cy="3747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032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The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6800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600" baseline="0" dirty="0"/>
                        <a:t>Very few </a:t>
                      </a:r>
                      <a:r>
                        <a:rPr lang="fr-FR" sz="1600" baseline="0" dirty="0" err="1"/>
                        <a:t>availble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references</a:t>
                      </a:r>
                      <a:r>
                        <a:rPr lang="fr-FR" sz="1600" baseline="0" dirty="0"/>
                        <a:t>: </a:t>
                      </a:r>
                      <a:r>
                        <a:rPr lang="fr-FR" sz="1600" baseline="0" dirty="0" err="1"/>
                        <a:t>only</a:t>
                      </a:r>
                      <a:r>
                        <a:rPr lang="fr-FR" sz="1600" baseline="0" dirty="0"/>
                        <a:t> 2,9mm 0° or 30°endoscopes and </a:t>
                      </a:r>
                      <a:r>
                        <a:rPr lang="fr-FR" sz="1600" baseline="0" dirty="0" err="1"/>
                        <a:t>only</a:t>
                      </a:r>
                      <a:r>
                        <a:rPr lang="fr-FR" sz="1600" baseline="0" dirty="0"/>
                        <a:t> a 7Fr </a:t>
                      </a:r>
                      <a:r>
                        <a:rPr lang="fr-FR" sz="1600" baseline="0" dirty="0" err="1"/>
                        <a:t>operative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channel</a:t>
                      </a:r>
                      <a:r>
                        <a:rPr lang="fr-FR" sz="1600" baseline="0" dirty="0"/>
                        <a:t>. 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600" baseline="0" dirty="0"/>
                        <a:t>No camera cover possible.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600" baseline="0" dirty="0"/>
                        <a:t>A </a:t>
                      </a:r>
                      <a:r>
                        <a:rPr lang="fr-FR" sz="1600" baseline="0" dirty="0" err="1"/>
                        <a:t>rigid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channel</a:t>
                      </a:r>
                      <a:r>
                        <a:rPr lang="fr-FR" sz="1600" baseline="0" dirty="0"/>
                        <a:t> for irrigation and instrument.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02164" y="1391675"/>
            <a:ext cx="3545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PiEmme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Med propose the 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HysteroCare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:</a:t>
            </a:r>
          </a:p>
        </p:txBody>
      </p:sp>
      <p:sp>
        <p:nvSpPr>
          <p:cNvPr id="13" name="Plus 12"/>
          <p:cNvSpPr/>
          <p:nvPr/>
        </p:nvSpPr>
        <p:spPr>
          <a:xfrm>
            <a:off x="5569434" y="1370837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890971" y="1349367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Une image contenant bleu, plane, avion, blanc&#10;&#10;Description générée automatiquement">
            <a:extLst>
              <a:ext uri="{FF2B5EF4-FFF2-40B4-BE49-F238E27FC236}">
                <a16:creationId xmlns:a16="http://schemas.microsoft.com/office/drawing/2014/main" id="{171781ED-C966-CE43-B9B1-0783D8F2F95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564" y="2321709"/>
            <a:ext cx="3772920" cy="198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63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How to use GYNKO ?</a:t>
            </a:r>
          </a:p>
        </p:txBody>
      </p:sp>
    </p:spTree>
    <p:extLst>
      <p:ext uri="{BB962C8B-B14F-4D97-AF65-F5344CB8AC3E}">
        <p14:creationId xmlns:p14="http://schemas.microsoft.com/office/powerpoint/2010/main" val="1967725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The </a:t>
            </a:r>
            <a:r>
              <a:rPr lang="fr-FR" dirty="0" err="1"/>
              <a:t>aim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5933" y="1372303"/>
            <a:ext cx="8292134" cy="281081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fr-FR" sz="2200" b="1" dirty="0" err="1"/>
              <a:t>Why</a:t>
            </a:r>
            <a:r>
              <a:rPr lang="fr-FR" sz="2200" b="1" dirty="0"/>
              <a:t> ?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fr-FR" sz="2200" dirty="0"/>
              <a:t>For diagnostic </a:t>
            </a:r>
            <a:r>
              <a:rPr lang="fr-FR" sz="2200" dirty="0" err="1"/>
              <a:t>hysteroscopy</a:t>
            </a:r>
            <a:r>
              <a:rPr lang="fr-FR" sz="2200" dirty="0"/>
              <a:t> and </a:t>
            </a:r>
            <a:r>
              <a:rPr lang="fr-FR" sz="2200" i="1" dirty="0" err="1"/>
              <a:t>See&amp;Treat</a:t>
            </a:r>
            <a:r>
              <a:rPr lang="fr-FR" sz="2200" i="1" dirty="0"/>
              <a:t> </a:t>
            </a:r>
            <a:r>
              <a:rPr lang="fr-FR" sz="2200" dirty="0"/>
              <a:t>application</a:t>
            </a:r>
            <a:r>
              <a:rPr lang="fr-FR" sz="2200" i="1" dirty="0"/>
              <a:t> </a:t>
            </a:r>
            <a:r>
              <a:rPr lang="fr-FR" sz="2200" dirty="0"/>
              <a:t>(</a:t>
            </a:r>
            <a:r>
              <a:rPr lang="fr-FR" sz="2200" dirty="0" err="1"/>
              <a:t>small</a:t>
            </a:r>
            <a:r>
              <a:rPr lang="fr-FR" sz="2200" dirty="0"/>
              <a:t> operating </a:t>
            </a:r>
            <a:r>
              <a:rPr lang="fr-FR" sz="2200" dirty="0" err="1"/>
              <a:t>acts</a:t>
            </a:r>
            <a:r>
              <a:rPr lang="fr-FR" sz="2200" dirty="0"/>
              <a:t> </a:t>
            </a:r>
            <a:r>
              <a:rPr lang="fr-FR" sz="2200" dirty="0" err="1"/>
              <a:t>such</a:t>
            </a:r>
            <a:r>
              <a:rPr lang="fr-FR" sz="2200" dirty="0"/>
              <a:t> as DIU </a:t>
            </a:r>
            <a:r>
              <a:rPr lang="fr-FR" sz="2200" dirty="0" err="1"/>
              <a:t>removal</a:t>
            </a:r>
            <a:r>
              <a:rPr lang="fr-FR" sz="2200" dirty="0"/>
              <a:t>, </a:t>
            </a:r>
            <a:r>
              <a:rPr lang="fr-FR" sz="2200" dirty="0" err="1"/>
              <a:t>small</a:t>
            </a:r>
            <a:r>
              <a:rPr lang="fr-FR" sz="2200" dirty="0"/>
              <a:t> polypes …)</a:t>
            </a:r>
          </a:p>
          <a:p>
            <a:pPr>
              <a:lnSpc>
                <a:spcPct val="80000"/>
              </a:lnSpc>
            </a:pPr>
            <a:r>
              <a:rPr lang="fr-FR" sz="2200" b="1" dirty="0"/>
              <a:t>For </a:t>
            </a:r>
            <a:r>
              <a:rPr lang="fr-FR" sz="2200" b="1" dirty="0" err="1"/>
              <a:t>whom</a:t>
            </a:r>
            <a:r>
              <a:rPr lang="fr-FR" sz="2200" b="1" dirty="0"/>
              <a:t> ?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fr-FR" sz="2200" dirty="0"/>
              <a:t>For </a:t>
            </a:r>
            <a:r>
              <a:rPr lang="fr-FR" sz="2200" dirty="0" err="1"/>
              <a:t>every</a:t>
            </a:r>
            <a:r>
              <a:rPr lang="fr-FR" sz="2200" dirty="0"/>
              <a:t> patient </a:t>
            </a:r>
            <a:r>
              <a:rPr lang="fr-FR" sz="2200" dirty="0" err="1"/>
              <a:t>who</a:t>
            </a:r>
            <a:r>
              <a:rPr lang="fr-FR" sz="2200" dirty="0"/>
              <a:t> </a:t>
            </a:r>
            <a:r>
              <a:rPr lang="fr-FR" sz="2200" dirty="0" err="1"/>
              <a:t>needs</a:t>
            </a:r>
            <a:r>
              <a:rPr lang="fr-FR" sz="2200" dirty="0"/>
              <a:t> </a:t>
            </a:r>
            <a:r>
              <a:rPr lang="fr-FR" sz="2200" dirty="0" err="1"/>
              <a:t>hysteroscopy</a:t>
            </a:r>
            <a:r>
              <a:rPr lang="fr-FR" sz="2200" dirty="0"/>
              <a:t>.  No </a:t>
            </a:r>
            <a:r>
              <a:rPr lang="fr-FR" sz="2200" dirty="0" err="1"/>
              <a:t>contraindication</a:t>
            </a:r>
            <a:r>
              <a:rPr lang="fr-FR" sz="2200" dirty="0"/>
              <a:t>.</a:t>
            </a:r>
          </a:p>
          <a:p>
            <a:pPr>
              <a:lnSpc>
                <a:spcPct val="80000"/>
              </a:lnSpc>
            </a:pPr>
            <a:r>
              <a:rPr lang="fr-FR" sz="2200" b="1" dirty="0" err="1"/>
              <a:t>Where</a:t>
            </a:r>
            <a:r>
              <a:rPr lang="fr-FR" sz="2200" b="1" dirty="0"/>
              <a:t> ?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fr-FR" sz="2200" dirty="0" err="1"/>
              <a:t>Dedicated</a:t>
            </a:r>
            <a:r>
              <a:rPr lang="fr-FR" sz="2200" dirty="0"/>
              <a:t> to office or consulting / </a:t>
            </a:r>
            <a:r>
              <a:rPr lang="fr-FR" sz="2200" dirty="0" err="1"/>
              <a:t>ambulatory</a:t>
            </a:r>
            <a:r>
              <a:rPr lang="fr-FR" sz="2200" dirty="0"/>
              <a:t> room in </a:t>
            </a:r>
            <a:r>
              <a:rPr lang="fr-FR" sz="2200" dirty="0" err="1"/>
              <a:t>health</a:t>
            </a:r>
            <a:r>
              <a:rPr lang="fr-FR" sz="2200" dirty="0"/>
              <a:t> center but can </a:t>
            </a:r>
            <a:r>
              <a:rPr lang="fr-FR" sz="2200" dirty="0" err="1"/>
              <a:t>also</a:t>
            </a:r>
            <a:r>
              <a:rPr lang="fr-FR" sz="2200" dirty="0"/>
              <a:t> </a:t>
            </a:r>
            <a:r>
              <a:rPr lang="fr-FR" sz="2200" dirty="0" err="1"/>
              <a:t>be</a:t>
            </a:r>
            <a:r>
              <a:rPr lang="fr-FR" sz="2200" dirty="0"/>
              <a:t> </a:t>
            </a:r>
            <a:r>
              <a:rPr lang="fr-FR" sz="2200" dirty="0" err="1"/>
              <a:t>used</a:t>
            </a:r>
            <a:r>
              <a:rPr lang="fr-FR" sz="2200" dirty="0"/>
              <a:t> in operating room.</a:t>
            </a:r>
          </a:p>
        </p:txBody>
      </p:sp>
    </p:spTree>
    <p:extLst>
      <p:ext uri="{BB962C8B-B14F-4D97-AF65-F5344CB8AC3E}">
        <p14:creationId xmlns:p14="http://schemas.microsoft.com/office/powerpoint/2010/main" val="3545701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Usage Protocol (1/2)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CA53546-FE19-9B42-9954-03C21B247E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280350"/>
              </p:ext>
            </p:extLst>
          </p:nvPr>
        </p:nvGraphicFramePr>
        <p:xfrm>
          <a:off x="135464" y="1063095"/>
          <a:ext cx="4143336" cy="3970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190">
                  <a:extLst>
                    <a:ext uri="{9D8B030D-6E8A-4147-A177-3AD203B41FA5}">
                      <a16:colId xmlns:a16="http://schemas.microsoft.com/office/drawing/2014/main" val="199542203"/>
                    </a:ext>
                  </a:extLst>
                </a:gridCol>
                <a:gridCol w="2425946">
                  <a:extLst>
                    <a:ext uri="{9D8B030D-6E8A-4147-A177-3AD203B41FA5}">
                      <a16:colId xmlns:a16="http://schemas.microsoft.com/office/drawing/2014/main" val="1838384246"/>
                    </a:ext>
                  </a:extLst>
                </a:gridCol>
                <a:gridCol w="1129200">
                  <a:extLst>
                    <a:ext uri="{9D8B030D-6E8A-4147-A177-3AD203B41FA5}">
                      <a16:colId xmlns:a16="http://schemas.microsoft.com/office/drawing/2014/main" val="2711945758"/>
                    </a:ext>
                  </a:extLst>
                </a:gridCol>
              </a:tblGrid>
              <a:tr h="274914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Step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Photo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Description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822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kern="1200" dirty="0" err="1">
                          <a:solidFill>
                            <a:schemeClr val="bg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Opening</a:t>
                      </a:r>
                      <a:endParaRPr lang="fr-FR" sz="1200" kern="1200" dirty="0">
                        <a:solidFill>
                          <a:schemeClr val="bg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BCF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kern="1200" dirty="0">
                        <a:solidFill>
                          <a:schemeClr val="bg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BCF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972524"/>
                  </a:ext>
                </a:extLst>
              </a:tr>
              <a:tr h="1191369"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2400" b="1" kern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Open the package </a:t>
                      </a:r>
                      <a:r>
                        <a:rPr lang="fr-FR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towards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sterile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hands.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Gynko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sheath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out of the package.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7483"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2400" b="1" kern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Remove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protective tube </a:t>
                      </a:r>
                      <a:r>
                        <a:rPr lang="fr-FR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Gynko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cover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6" name="Image 15" descr="Une image contenant intérieur, personne, table, assis&#10;&#10;Description générée automatiquement">
            <a:extLst>
              <a:ext uri="{FF2B5EF4-FFF2-40B4-BE49-F238E27FC236}">
                <a16:creationId xmlns:a16="http://schemas.microsoft.com/office/drawing/2014/main" id="{8B23776F-D50E-C54B-A47D-A45FBA4D7E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683" y="1629940"/>
            <a:ext cx="1534474" cy="1049352"/>
          </a:xfrm>
          <a:prstGeom prst="rect">
            <a:avLst/>
          </a:prstGeom>
        </p:spPr>
      </p:pic>
      <p:pic>
        <p:nvPicPr>
          <p:cNvPr id="19" name="Image 18" descr="Une image contenant intérieur, papier, plastique, petit&#10;&#10;Description générée automatiquement">
            <a:extLst>
              <a:ext uri="{FF2B5EF4-FFF2-40B4-BE49-F238E27FC236}">
                <a16:creationId xmlns:a16="http://schemas.microsoft.com/office/drawing/2014/main" id="{096D42A0-C90A-CB4E-A09A-ED1EF6E2201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7305" y="2793772"/>
            <a:ext cx="1279721" cy="104426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D65A0D2-4D10-A14D-87D2-FA046C5504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669" y="1601156"/>
            <a:ext cx="357235" cy="36806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B8D1825-A257-774A-9730-93F6DD6DCB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510" y="2763063"/>
            <a:ext cx="357235" cy="36806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440FCF0-C04A-FF4D-867C-0B5589033F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082050"/>
              </p:ext>
            </p:extLst>
          </p:nvPr>
        </p:nvGraphicFramePr>
        <p:xfrm>
          <a:off x="4549814" y="1063095"/>
          <a:ext cx="4501053" cy="3732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612">
                  <a:extLst>
                    <a:ext uri="{9D8B030D-6E8A-4147-A177-3AD203B41FA5}">
                      <a16:colId xmlns:a16="http://schemas.microsoft.com/office/drawing/2014/main" val="199542203"/>
                    </a:ext>
                  </a:extLst>
                </a:gridCol>
                <a:gridCol w="2052364">
                  <a:extLst>
                    <a:ext uri="{9D8B030D-6E8A-4147-A177-3AD203B41FA5}">
                      <a16:colId xmlns:a16="http://schemas.microsoft.com/office/drawing/2014/main" val="1838384246"/>
                    </a:ext>
                  </a:extLst>
                </a:gridCol>
                <a:gridCol w="1878077">
                  <a:extLst>
                    <a:ext uri="{9D8B030D-6E8A-4147-A177-3AD203B41FA5}">
                      <a16:colId xmlns:a16="http://schemas.microsoft.com/office/drawing/2014/main" val="3866378444"/>
                    </a:ext>
                  </a:extLst>
                </a:gridCol>
              </a:tblGrid>
              <a:tr h="274914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Step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Photo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Description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822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noProof="0" dirty="0">
                          <a:solidFill>
                            <a:schemeClr val="bg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Assembly</a:t>
                      </a:r>
                      <a:endParaRPr lang="fr-FR" sz="1200" kern="1200" dirty="0">
                        <a:solidFill>
                          <a:schemeClr val="bg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BCF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kern="1200" dirty="0">
                        <a:solidFill>
                          <a:schemeClr val="bg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BCF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972524"/>
                  </a:ext>
                </a:extLst>
              </a:tr>
              <a:tr h="878102"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2400" b="1" kern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Take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sterile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endoscope and slip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into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Gynko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sheath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8472"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Check the correct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positionning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of the endoscope at the distal tip. If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necessary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b="1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gently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press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lens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of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Gynko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sheath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to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securely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place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to the endoscope.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7402"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2400" b="1" kern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Finalize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assembly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by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locking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Gynko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sheath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to the endoscope. To do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this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, slide the endoscope up to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notch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in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Gynko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locking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ring.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Then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turn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locking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ring a quarter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turn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(90°).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Image 3" descr="Une image contenant table, intérieur, assis, vert&#10;&#10;Description générée automatiquement">
            <a:extLst>
              <a:ext uri="{FF2B5EF4-FFF2-40B4-BE49-F238E27FC236}">
                <a16:creationId xmlns:a16="http://schemas.microsoft.com/office/drawing/2014/main" id="{B1018A71-DA9B-554F-A4E0-D10B009800B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701" y="4083665"/>
            <a:ext cx="2264099" cy="88399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1AB9755-ACFB-174F-B440-C069DA4151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202" y="3915091"/>
            <a:ext cx="357235" cy="368060"/>
          </a:xfrm>
          <a:prstGeom prst="rect">
            <a:avLst/>
          </a:prstGeom>
        </p:spPr>
      </p:pic>
      <p:pic>
        <p:nvPicPr>
          <p:cNvPr id="6" name="Image 5" descr="Une image contenant pièce, lit&#10;&#10;Description générée automatiquement">
            <a:extLst>
              <a:ext uri="{FF2B5EF4-FFF2-40B4-BE49-F238E27FC236}">
                <a16:creationId xmlns:a16="http://schemas.microsoft.com/office/drawing/2014/main" id="{65E52941-EBDF-E340-BB7C-32328880AA0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1732" y="1672841"/>
            <a:ext cx="1935668" cy="69883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7AD78F3-395B-EE42-94A1-5549A8AE4A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9165" y="1575754"/>
            <a:ext cx="357235" cy="3680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92A843C-8F19-8642-9C58-B692B271595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3769" y="2696226"/>
            <a:ext cx="1795164" cy="79020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291D774-94C9-2C47-AD69-BE78290309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7401" y="2484107"/>
            <a:ext cx="357235" cy="368060"/>
          </a:xfrm>
          <a:prstGeom prst="rect">
            <a:avLst/>
          </a:prstGeom>
        </p:spPr>
      </p:pic>
      <p:pic>
        <p:nvPicPr>
          <p:cNvPr id="24" name="Image 23" descr="Une image contenant intérieur, table, assis, alimentation&#10;&#10;Description générée automatiquement">
            <a:extLst>
              <a:ext uri="{FF2B5EF4-FFF2-40B4-BE49-F238E27FC236}">
                <a16:creationId xmlns:a16="http://schemas.microsoft.com/office/drawing/2014/main" id="{6BE8DB25-E991-A248-94ED-E06C4D196D9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5865" y="3855525"/>
            <a:ext cx="1895805" cy="86275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AE640DB-2EAA-9349-8429-3DD4FCC93F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7401" y="3660938"/>
            <a:ext cx="357235" cy="368060"/>
          </a:xfrm>
          <a:prstGeom prst="rect">
            <a:avLst/>
          </a:prstGeom>
        </p:spPr>
      </p:pic>
      <p:pic>
        <p:nvPicPr>
          <p:cNvPr id="21" name="Image 20" descr="Une image contenant lumière, périphérique&#10;&#10;Description générée automatiquement">
            <a:extLst>
              <a:ext uri="{FF2B5EF4-FFF2-40B4-BE49-F238E27FC236}">
                <a16:creationId xmlns:a16="http://schemas.microsoft.com/office/drawing/2014/main" id="{7B7E2970-FED8-1144-B317-47B1ED1EDE1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2071" y="0"/>
            <a:ext cx="1576465" cy="110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797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Usage Protocol (2/2)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D0C72FDE-2081-404D-9C15-C816BCEE68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476037"/>
              </p:ext>
            </p:extLst>
          </p:nvPr>
        </p:nvGraphicFramePr>
        <p:xfrm>
          <a:off x="143930" y="1141742"/>
          <a:ext cx="4216400" cy="3828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072">
                  <a:extLst>
                    <a:ext uri="{9D8B030D-6E8A-4147-A177-3AD203B41FA5}">
                      <a16:colId xmlns:a16="http://schemas.microsoft.com/office/drawing/2014/main" val="199542203"/>
                    </a:ext>
                  </a:extLst>
                </a:gridCol>
                <a:gridCol w="1934528">
                  <a:extLst>
                    <a:ext uri="{9D8B030D-6E8A-4147-A177-3AD203B41FA5}">
                      <a16:colId xmlns:a16="http://schemas.microsoft.com/office/drawing/2014/main" val="1838384246"/>
                    </a:ext>
                  </a:extLst>
                </a:gridCol>
                <a:gridCol w="1701800">
                  <a:extLst>
                    <a:ext uri="{9D8B030D-6E8A-4147-A177-3AD203B41FA5}">
                      <a16:colId xmlns:a16="http://schemas.microsoft.com/office/drawing/2014/main" val="887215956"/>
                    </a:ext>
                  </a:extLst>
                </a:gridCol>
              </a:tblGrid>
              <a:tr h="274914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Step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Photo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Description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822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noProof="0" dirty="0">
                          <a:solidFill>
                            <a:schemeClr val="bg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Assembly</a:t>
                      </a:r>
                      <a:endParaRPr lang="fr-FR" sz="1200" kern="1200" dirty="0">
                        <a:solidFill>
                          <a:schemeClr val="bg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BCF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kern="1200" dirty="0">
                        <a:solidFill>
                          <a:schemeClr val="bg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BCF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972524"/>
                  </a:ext>
                </a:extLst>
              </a:tr>
              <a:tr h="1004739"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2400" b="1" kern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Connect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the light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cable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to the endoscope.</a:t>
                      </a:r>
                    </a:p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Pass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other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end of the light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cable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to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person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with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non-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sterile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hands for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connection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to the light source.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236"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Hold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the endoscope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eyepiece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towards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person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with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non-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sterile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hands.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23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Connect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the camera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head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to the endoscope.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4112631"/>
                  </a:ext>
                </a:extLst>
              </a:tr>
              <a:tr h="1022129"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2400" b="1" kern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Pull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sterile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cover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order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to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hold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the camera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head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53AFD0E7-CA89-DB41-B9CF-EAC6633B8C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757183"/>
              </p:ext>
            </p:extLst>
          </p:nvPr>
        </p:nvGraphicFramePr>
        <p:xfrm>
          <a:off x="4758264" y="1141742"/>
          <a:ext cx="4312164" cy="3914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413">
                  <a:extLst>
                    <a:ext uri="{9D8B030D-6E8A-4147-A177-3AD203B41FA5}">
                      <a16:colId xmlns:a16="http://schemas.microsoft.com/office/drawing/2014/main" val="199542203"/>
                    </a:ext>
                  </a:extLst>
                </a:gridCol>
                <a:gridCol w="1770872">
                  <a:extLst>
                    <a:ext uri="{9D8B030D-6E8A-4147-A177-3AD203B41FA5}">
                      <a16:colId xmlns:a16="http://schemas.microsoft.com/office/drawing/2014/main" val="1838384246"/>
                    </a:ext>
                  </a:extLst>
                </a:gridCol>
                <a:gridCol w="1972879">
                  <a:extLst>
                    <a:ext uri="{9D8B030D-6E8A-4147-A177-3AD203B41FA5}">
                      <a16:colId xmlns:a16="http://schemas.microsoft.com/office/drawing/2014/main" val="3694031717"/>
                    </a:ext>
                  </a:extLst>
                </a:gridCol>
              </a:tblGrid>
              <a:tr h="274914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Step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Photo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Description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822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noProof="0" dirty="0">
                          <a:solidFill>
                            <a:schemeClr val="bg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Assembly</a:t>
                      </a:r>
                      <a:endParaRPr lang="fr-FR" sz="1200" kern="1200" dirty="0">
                        <a:solidFill>
                          <a:schemeClr val="bg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BCF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kern="1200" dirty="0">
                        <a:solidFill>
                          <a:schemeClr val="bg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BCF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972524"/>
                  </a:ext>
                </a:extLst>
              </a:tr>
              <a:tr h="1004739"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2400" b="1" kern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Connect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the irrigation tubing to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corresponding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stopcock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and hand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strikers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to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person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with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non-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sterile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hands.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400" kern="1200" dirty="0">
                          <a:solidFill>
                            <a:schemeClr val="bg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Use</a:t>
                      </a:r>
                    </a:p>
                  </a:txBody>
                  <a:tcPr marL="9525" marR="9525" marT="9525" marB="0" anchor="ctr">
                    <a:solidFill>
                      <a:srgbClr val="DBCFD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316928"/>
                  </a:ext>
                </a:extLst>
              </a:tr>
              <a:tr h="908472"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Perform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hysteroscopy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. If the use of an instrument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necessary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then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insert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into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anti-return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sealing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cap of the operating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channel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making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sure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that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the instrument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jaws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are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properly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closed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347"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2400" b="1" kern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Roboto" pitchFamily="2" charset="0"/>
                        <a:ea typeface="Roboto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Position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two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fingers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at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beginning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of the operating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channel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to guide the instrument as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passes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along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the operating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channel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until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appears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 on the </a:t>
                      </a:r>
                      <a:r>
                        <a:rPr lang="fr-FR" sz="1100" kern="1200" dirty="0" err="1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screen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Roboto" pitchFamily="2" charset="0"/>
                          <a:ea typeface="Roboto" pitchFamily="2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Image 3" descr="Une image contenant personne, intérieur, table, assis&#10;&#10;Description générée automatiquement">
            <a:extLst>
              <a:ext uri="{FF2B5EF4-FFF2-40B4-BE49-F238E27FC236}">
                <a16:creationId xmlns:a16="http://schemas.microsoft.com/office/drawing/2014/main" id="{73707537-2A3A-8C42-9434-8215C9B496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34" y="1803401"/>
            <a:ext cx="1740070" cy="93133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1EE460D-B226-084B-A18B-77974385E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114" y="1641439"/>
            <a:ext cx="357235" cy="368060"/>
          </a:xfrm>
          <a:prstGeom prst="rect">
            <a:avLst/>
          </a:prstGeom>
        </p:spPr>
      </p:pic>
      <p:pic>
        <p:nvPicPr>
          <p:cNvPr id="6" name="Image 5" descr="Une image contenant personne, assis, table, vert&#10;&#10;Description générée automatiquement">
            <a:extLst>
              <a:ext uri="{FF2B5EF4-FFF2-40B4-BE49-F238E27FC236}">
                <a16:creationId xmlns:a16="http://schemas.microsoft.com/office/drawing/2014/main" id="{A25E4950-0001-134A-8005-2E31353025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731" y="2876596"/>
            <a:ext cx="1534536" cy="100572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D6BAC16-47F9-664C-B6FE-0834786C11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7586" y="2843166"/>
            <a:ext cx="357235" cy="36806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9E3A542-D34A-A546-A9A6-3490721BFF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9116" y="3512793"/>
            <a:ext cx="357235" cy="368060"/>
          </a:xfrm>
          <a:prstGeom prst="rect">
            <a:avLst/>
          </a:prstGeom>
        </p:spPr>
      </p:pic>
      <p:pic>
        <p:nvPicPr>
          <p:cNvPr id="8" name="Image 7" descr="Une image contenant personne, nageant, assis, table&#10;&#10;Description générée automatiquement">
            <a:extLst>
              <a:ext uri="{FF2B5EF4-FFF2-40B4-BE49-F238E27FC236}">
                <a16:creationId xmlns:a16="http://schemas.microsoft.com/office/drawing/2014/main" id="{A8E2BF8B-53DA-9E49-8915-B9AFDDB209C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981" y="4157129"/>
            <a:ext cx="1808624" cy="73920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6B9EBA-9342-2640-8AFE-E1BE426816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179" y="3975707"/>
            <a:ext cx="357235" cy="368060"/>
          </a:xfrm>
          <a:prstGeom prst="rect">
            <a:avLst/>
          </a:prstGeom>
        </p:spPr>
      </p:pic>
      <p:pic>
        <p:nvPicPr>
          <p:cNvPr id="22" name="Image 21" descr="Une image contenant personne, tenant, plastique, table&#10;&#10;Description générée automatiquement">
            <a:extLst>
              <a:ext uri="{FF2B5EF4-FFF2-40B4-BE49-F238E27FC236}">
                <a16:creationId xmlns:a16="http://schemas.microsoft.com/office/drawing/2014/main" id="{3795D772-F6FB-774F-B686-948B88AF41D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9137" y="1701799"/>
            <a:ext cx="1291256" cy="90061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8F6FF76-2499-4442-8BC0-75D3715E0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8047" y="1647292"/>
            <a:ext cx="357235" cy="368060"/>
          </a:xfrm>
          <a:prstGeom prst="rect">
            <a:avLst/>
          </a:prstGeom>
        </p:spPr>
      </p:pic>
      <p:pic>
        <p:nvPicPr>
          <p:cNvPr id="25" name="Image 24" descr="Une image contenant plastique, bouteille, personne, eau&#10;&#10;Description générée automatiquement">
            <a:extLst>
              <a:ext uri="{FF2B5EF4-FFF2-40B4-BE49-F238E27FC236}">
                <a16:creationId xmlns:a16="http://schemas.microsoft.com/office/drawing/2014/main" id="{2602224B-9C88-DE40-B45C-C9292583DBB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7315" y="3163932"/>
            <a:ext cx="1653886" cy="73016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0BA620C-D0FF-2B43-8071-60CF8C319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9185" y="2915077"/>
            <a:ext cx="357235" cy="368060"/>
          </a:xfrm>
          <a:prstGeom prst="rect">
            <a:avLst/>
          </a:prstGeom>
        </p:spPr>
      </p:pic>
      <p:pic>
        <p:nvPicPr>
          <p:cNvPr id="29" name="Image 28" descr="Une image contenant personne, intérieur, assis, pièce&#10;&#10;Description générée automatiquement">
            <a:extLst>
              <a:ext uri="{FF2B5EF4-FFF2-40B4-BE49-F238E27FC236}">
                <a16:creationId xmlns:a16="http://schemas.microsoft.com/office/drawing/2014/main" id="{877F4BFB-63DA-1C4C-AEB0-B31F0C98166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913" y="4288130"/>
            <a:ext cx="1653885" cy="67001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0BE3845-77C9-654B-8F59-0264EE267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8047" y="4065146"/>
            <a:ext cx="356400" cy="367200"/>
          </a:xfrm>
          <a:prstGeom prst="rect">
            <a:avLst/>
          </a:prstGeom>
        </p:spPr>
      </p:pic>
      <p:pic>
        <p:nvPicPr>
          <p:cNvPr id="19" name="Image 18" descr="Une image contenant lumière, périphérique&#10;&#10;Description générée automatiquement">
            <a:extLst>
              <a:ext uri="{FF2B5EF4-FFF2-40B4-BE49-F238E27FC236}">
                <a16:creationId xmlns:a16="http://schemas.microsoft.com/office/drawing/2014/main" id="{50424FAC-3FDF-6549-8173-2D28327A127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2071" y="0"/>
            <a:ext cx="1576465" cy="110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87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Exemples</a:t>
            </a:r>
          </a:p>
        </p:txBody>
      </p:sp>
    </p:spTree>
    <p:extLst>
      <p:ext uri="{BB962C8B-B14F-4D97-AF65-F5344CB8AC3E}">
        <p14:creationId xmlns:p14="http://schemas.microsoft.com/office/powerpoint/2010/main" val="3121038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Usage exemples</a:t>
            </a:r>
          </a:p>
        </p:txBody>
      </p:sp>
      <p:pic>
        <p:nvPicPr>
          <p:cNvPr id="5" name="Gynko assemblage + exemples EN 720p" descr="Gynko assemblage + exemples EN 720p">
            <a:hlinkClick r:id="" action="ppaction://media"/>
            <a:extLst>
              <a:ext uri="{FF2B5EF4-FFF2-40B4-BE49-F238E27FC236}">
                <a16:creationId xmlns:a16="http://schemas.microsoft.com/office/drawing/2014/main" id="{845B21EC-78DA-DA5A-5477-BDB260C0F0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5225" y="1130879"/>
            <a:ext cx="7133549" cy="401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61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4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lmont">
  <a:themeElements>
    <a:clrScheme name="Couleurs Delmont">
      <a:dk1>
        <a:srgbClr val="20000D"/>
      </a:dk1>
      <a:lt1>
        <a:sysClr val="window" lastClr="FFFFFF"/>
      </a:lt1>
      <a:dk2>
        <a:srgbClr val="1F497D"/>
      </a:dk2>
      <a:lt2>
        <a:srgbClr val="EEECE1"/>
      </a:lt2>
      <a:accent1>
        <a:srgbClr val="8F467F"/>
      </a:accent1>
      <a:accent2>
        <a:srgbClr val="6C6B61"/>
      </a:accent2>
      <a:accent3>
        <a:srgbClr val="20000D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B5"/>
      </a:hlink>
      <a:folHlink>
        <a:srgbClr val="808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 powerPoint Delmont c</Template>
  <TotalTime>2651</TotalTime>
  <Words>808</Words>
  <Application>Microsoft Macintosh PowerPoint</Application>
  <PresentationFormat>Affichage à l'écran (16:9)</PresentationFormat>
  <Paragraphs>188</Paragraphs>
  <Slides>15</Slides>
  <Notes>11</Notes>
  <HiddenSlides>0</HiddenSlides>
  <MMClips>1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4" baseType="lpstr">
      <vt:lpstr>Arial</vt:lpstr>
      <vt:lpstr>Calibri</vt:lpstr>
      <vt:lpstr>Franklin Gothic Book</vt:lpstr>
      <vt:lpstr>Roboto</vt:lpstr>
      <vt:lpstr>Roboto Condensed</vt:lpstr>
      <vt:lpstr>Roboto Condensed Light</vt:lpstr>
      <vt:lpstr>Roboto Condensed Regular</vt:lpstr>
      <vt:lpstr>Wingdings</vt:lpstr>
      <vt:lpstr>Delmont</vt:lpstr>
      <vt:lpstr>Gynko</vt:lpstr>
      <vt:lpstr>GYNKO OVERVIEW</vt:lpstr>
      <vt:lpstr>A sterile &amp; single use diagnostic/operative sheath</vt:lpstr>
      <vt:lpstr>The strengths</vt:lpstr>
      <vt:lpstr>Preserved image quality</vt:lpstr>
      <vt:lpstr>The different available references</vt:lpstr>
      <vt:lpstr>GYNKO and its competitors</vt:lpstr>
      <vt:lpstr>J&amp;J - VERSASCOPE</vt:lpstr>
      <vt:lpstr>PiEmme Med</vt:lpstr>
      <vt:lpstr>How to use GYNKO ?</vt:lpstr>
      <vt:lpstr>The aim</vt:lpstr>
      <vt:lpstr>Usage Protocol (1/2)</vt:lpstr>
      <vt:lpstr>Usage Protocol (2/2)</vt:lpstr>
      <vt:lpstr>Exemples</vt:lpstr>
      <vt:lpstr>Usage exemples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</dc:title>
  <dc:creator>Elodie CHENEY</dc:creator>
  <cp:lastModifiedBy>Gaëlle ALAMELOU</cp:lastModifiedBy>
  <cp:revision>260</cp:revision>
  <dcterms:created xsi:type="dcterms:W3CDTF">2017-05-24T08:43:04Z</dcterms:created>
  <dcterms:modified xsi:type="dcterms:W3CDTF">2022-06-29T12:33:34Z</dcterms:modified>
</cp:coreProperties>
</file>