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62" r:id="rId3"/>
    <p:sldId id="264" r:id="rId4"/>
    <p:sldId id="271" r:id="rId5"/>
    <p:sldId id="270" r:id="rId6"/>
    <p:sldId id="263" r:id="rId7"/>
    <p:sldId id="265" r:id="rId8"/>
    <p:sldId id="266" r:id="rId9"/>
    <p:sldId id="279" r:id="rId10"/>
    <p:sldId id="267" r:id="rId11"/>
    <p:sldId id="272" r:id="rId12"/>
    <p:sldId id="273" r:id="rId13"/>
    <p:sldId id="281" r:id="rId14"/>
    <p:sldId id="274" r:id="rId15"/>
    <p:sldId id="275" r:id="rId16"/>
    <p:sldId id="277" r:id="rId17"/>
    <p:sldId id="278" r:id="rId18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QOS16SapXO+tp0YaLkCVmw==" hashData="tOwhNmF3krr0N7k/rVvROyZJr4d8qKutAyXlAC9KNdMb78HqMjNBNBLbeCKkDFYj5IZOF+XRu2TwkVJQWZ5/Tg=="/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000E"/>
    <a:srgbClr val="8F467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762" autoAdjust="0"/>
  </p:normalViewPr>
  <p:slideViewPr>
    <p:cSldViewPr snapToGrid="0" snapToObjects="1">
      <p:cViewPr varScale="1">
        <p:scale>
          <a:sx n="143" d="100"/>
          <a:sy n="143" d="100"/>
        </p:scale>
        <p:origin x="1280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pPr/>
              <a:t>22/06/2022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Bien spécifier que la chemise opératoire est en 2 morceaux</a:t>
            </a:r>
            <a:r>
              <a:rPr lang="fr-FR" baseline="0" dirty="0"/>
              <a:t> (3 avec l’hystéro) et que le câble de lumière n'est pas illustré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98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Diamètre externe n'est que de 5,5mm mais qui propose un canal de travail de 7Fr. permettant d'utiliser des instruments de 2,34mm dont les qualités sont à rapprocher de ceux de cœlioscopie de 3mm.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Seront présentés que les chemises</a:t>
            </a:r>
            <a:r>
              <a:rPr lang="fr-FR" baseline="0" dirty="0"/>
              <a:t> qui fonctionnent avec des hystéros 2,7 ou 2,9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/>
              <a:t>Optique 2,9mm </a:t>
            </a:r>
            <a:r>
              <a:rPr lang="fr-FR" b="1" dirty="0"/>
              <a:t>de 30°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05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Optique de 12 ou 30°</a:t>
            </a:r>
          </a:p>
          <a:p>
            <a:r>
              <a:rPr lang="fr-FR" dirty="0"/>
              <a:t>Optique ancienne aussi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013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529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Optique 2,9mm</a:t>
            </a:r>
            <a:r>
              <a:rPr lang="fr-FR" b="1" baseline="0" dirty="0"/>
              <a:t> de 30°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80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L'objectif clinique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étant la prise en charge sans énergie des polypes, des cloisons et des synéchies, les retraits de corps étrangers et les biopsies ciblées.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999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L'objectif clinique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étant la prise en charge sans énergie des polypes, des cloisons et des synéchies, les retraits de corps étrangers et les biopsies ciblées.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4614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Parler de la possibilité de faire des essais mixant</a:t>
            </a:r>
            <a:r>
              <a:rPr lang="fr-FR" baseline="0" dirty="0"/>
              <a:t> </a:t>
            </a:r>
            <a:r>
              <a:rPr lang="fr-FR" baseline="0" dirty="0" err="1"/>
              <a:t>ReseCare</a:t>
            </a:r>
            <a:r>
              <a:rPr lang="fr-FR" baseline="0" dirty="0"/>
              <a:t> &amp; </a:t>
            </a:r>
            <a:r>
              <a:rPr lang="fr-FR" baseline="0" dirty="0" err="1"/>
              <a:t>EasyCare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242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22/06/2022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l="33806" t="-74" r="30599" b="64062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22/06/2022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22/06/2022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22/06/2022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22/06/2022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22/06/2022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EasyCare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1"/>
            <a:ext cx="8229600" cy="950923"/>
          </a:xfrm>
        </p:spPr>
        <p:txBody>
          <a:bodyPr>
            <a:noAutofit/>
          </a:bodyPr>
          <a:lstStyle/>
          <a:p>
            <a:r>
              <a:rPr lang="fr-FR" dirty="0"/>
              <a:t>The </a:t>
            </a:r>
            <a:r>
              <a:rPr lang="fr-FR" dirty="0" err="1"/>
              <a:t>comprehensive</a:t>
            </a:r>
            <a:r>
              <a:rPr lang="fr-FR" dirty="0"/>
              <a:t> solution for the </a:t>
            </a:r>
            <a:r>
              <a:rPr lang="fr-FR" dirty="0" err="1"/>
              <a:t>safest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&amp;</a:t>
            </a:r>
            <a:r>
              <a:rPr lang="fr-FR" dirty="0" err="1"/>
              <a:t>Treat</a:t>
            </a:r>
            <a:r>
              <a:rPr lang="fr-FR" dirty="0"/>
              <a:t> </a:t>
            </a:r>
            <a:r>
              <a:rPr lang="fr-FR" dirty="0" err="1"/>
              <a:t>hysteroscopies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EASYcare</a:t>
            </a:r>
            <a:r>
              <a:rPr lang="fr-FR" dirty="0"/>
              <a:t> OVERVIEW</a:t>
            </a:r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92" y="4067307"/>
            <a:ext cx="5363640" cy="103716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What’s</a:t>
            </a:r>
            <a:r>
              <a:rPr lang="fr-FR" dirty="0"/>
              <a:t> in the set 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105160" y="2460815"/>
            <a:ext cx="625201" cy="145260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318192" y="2446823"/>
            <a:ext cx="684344" cy="137752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438505" y="3119602"/>
            <a:ext cx="463370" cy="139718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 flipH="1" flipV="1">
            <a:off x="3198152" y="2921305"/>
            <a:ext cx="439214" cy="1654898"/>
          </a:xfrm>
          <a:prstGeom prst="rect">
            <a:avLst/>
          </a:prstGeom>
        </p:spPr>
      </p:pic>
      <p:sp>
        <p:nvSpPr>
          <p:cNvPr id="13" name="Espace réservé du contenu 2"/>
          <p:cNvSpPr txBox="1">
            <a:spLocks/>
          </p:cNvSpPr>
          <p:nvPr/>
        </p:nvSpPr>
        <p:spPr>
          <a:xfrm>
            <a:off x="4822257" y="1063229"/>
            <a:ext cx="4283242" cy="3876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The </a:t>
            </a:r>
            <a:r>
              <a:rPr lang="fr-FR" sz="2000" dirty="0" err="1"/>
              <a:t>EasyCare</a:t>
            </a:r>
            <a:r>
              <a:rPr lang="fr-FR" sz="2000" dirty="0"/>
              <a:t> set </a:t>
            </a:r>
            <a:r>
              <a:rPr lang="fr-FR" sz="2000" dirty="0" err="1"/>
              <a:t>includes</a:t>
            </a:r>
            <a:r>
              <a:rPr lang="fr-FR" sz="2000" dirty="0"/>
              <a:t> the </a:t>
            </a:r>
            <a:r>
              <a:rPr lang="fr-FR" sz="2000" dirty="0" err="1"/>
              <a:t>following</a:t>
            </a:r>
            <a:r>
              <a:rPr lang="fr-FR" sz="2000" dirty="0"/>
              <a:t> </a:t>
            </a:r>
            <a:r>
              <a:rPr lang="fr-FR" sz="2000" dirty="0" err="1"/>
              <a:t>products</a:t>
            </a:r>
            <a:r>
              <a:rPr lang="fr-FR" sz="2000" dirty="0"/>
              <a:t>:</a:t>
            </a:r>
          </a:p>
          <a:p>
            <a:pPr lvl="1"/>
            <a:r>
              <a:rPr lang="fr-FR" sz="1600" dirty="0"/>
              <a:t>1 </a:t>
            </a:r>
            <a:r>
              <a:rPr lang="fr-FR" sz="1600" b="1" dirty="0"/>
              <a:t>HD</a:t>
            </a:r>
            <a:r>
              <a:rPr lang="fr-FR" sz="1600" dirty="0"/>
              <a:t> </a:t>
            </a:r>
            <a:r>
              <a:rPr lang="fr-FR" sz="1600" dirty="0" err="1"/>
              <a:t>hysteroscope</a:t>
            </a:r>
            <a:r>
              <a:rPr lang="fr-FR" sz="1600" dirty="0"/>
              <a:t> 2,9mm, 30° </a:t>
            </a:r>
          </a:p>
          <a:p>
            <a:pPr lvl="1"/>
            <a:r>
              <a:rPr lang="fr-FR" sz="1600" dirty="0"/>
              <a:t>1 </a:t>
            </a:r>
            <a:r>
              <a:rPr lang="fr-FR" sz="1600" dirty="0" err="1"/>
              <a:t>inner</a:t>
            </a:r>
            <a:r>
              <a:rPr lang="fr-FR" sz="1600" dirty="0"/>
              <a:t> operating </a:t>
            </a:r>
            <a:r>
              <a:rPr lang="fr-FR" sz="1600" dirty="0" err="1"/>
              <a:t>sheath</a:t>
            </a:r>
            <a:r>
              <a:rPr lang="fr-FR" sz="1600" dirty="0"/>
              <a:t> </a:t>
            </a:r>
            <a:r>
              <a:rPr lang="fr-FR" sz="1600" b="1" dirty="0"/>
              <a:t>4,9mm</a:t>
            </a:r>
          </a:p>
          <a:p>
            <a:pPr lvl="1"/>
            <a:r>
              <a:rPr lang="fr-FR" sz="1600" dirty="0"/>
              <a:t>1 </a:t>
            </a:r>
            <a:r>
              <a:rPr lang="fr-FR" sz="1600" dirty="0" err="1"/>
              <a:t>outer</a:t>
            </a:r>
            <a:r>
              <a:rPr lang="fr-FR" sz="1600" dirty="0"/>
              <a:t> operating </a:t>
            </a:r>
            <a:r>
              <a:rPr lang="fr-FR" sz="1600" dirty="0" err="1"/>
              <a:t>sheath</a:t>
            </a:r>
            <a:r>
              <a:rPr lang="fr-FR" sz="1600" dirty="0"/>
              <a:t> </a:t>
            </a:r>
            <a:r>
              <a:rPr lang="fr-FR" sz="1600" b="1" dirty="0"/>
              <a:t>5,5mm</a:t>
            </a:r>
            <a:r>
              <a:rPr lang="fr-FR" sz="1600" dirty="0"/>
              <a:t> </a:t>
            </a:r>
            <a:endParaRPr lang="fr-FR" sz="1600" b="1" dirty="0"/>
          </a:p>
          <a:p>
            <a:pPr lvl="1"/>
            <a:r>
              <a:rPr lang="fr-FR" sz="1600" dirty="0"/>
              <a:t>1 </a:t>
            </a:r>
            <a:r>
              <a:rPr lang="fr-FR" sz="1600" dirty="0" err="1"/>
              <a:t>graduated</a:t>
            </a:r>
            <a:r>
              <a:rPr lang="fr-FR" sz="1600" dirty="0"/>
              <a:t> diagnostic </a:t>
            </a:r>
            <a:r>
              <a:rPr lang="fr-FR" sz="1600" dirty="0" err="1"/>
              <a:t>sheath</a:t>
            </a:r>
            <a:r>
              <a:rPr lang="fr-FR" sz="1600" dirty="0"/>
              <a:t> </a:t>
            </a:r>
            <a:r>
              <a:rPr lang="fr-FR" sz="1600" b="1" dirty="0"/>
              <a:t>4mm</a:t>
            </a:r>
            <a:r>
              <a:rPr lang="fr-FR" sz="1600" dirty="0"/>
              <a:t> </a:t>
            </a:r>
            <a:endParaRPr lang="fr-FR" sz="1600" b="1" dirty="0"/>
          </a:p>
          <a:p>
            <a:pPr lvl="1"/>
            <a:r>
              <a:rPr lang="fr-FR" sz="1600" dirty="0"/>
              <a:t>4 instruments </a:t>
            </a:r>
            <a:r>
              <a:rPr lang="fr-FR" sz="1600" b="1" dirty="0"/>
              <a:t>7Fr.</a:t>
            </a:r>
          </a:p>
          <a:p>
            <a:pPr lvl="1"/>
            <a:r>
              <a:rPr lang="fr-FR" sz="1600" dirty="0"/>
              <a:t>1 light </a:t>
            </a:r>
            <a:r>
              <a:rPr lang="fr-FR" sz="1600" dirty="0" err="1"/>
              <a:t>cable</a:t>
            </a:r>
            <a:r>
              <a:rPr lang="fr-FR" sz="1600" dirty="0"/>
              <a:t>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  <a:r>
              <a:rPr lang="fr-FR" sz="1600" dirty="0" err="1"/>
              <a:t>Storz</a:t>
            </a:r>
            <a:r>
              <a:rPr lang="fr-FR" sz="1600" dirty="0"/>
              <a:t> </a:t>
            </a:r>
            <a:r>
              <a:rPr lang="fr-FR" sz="1600" dirty="0" err="1"/>
              <a:t>connectors</a:t>
            </a:r>
            <a:endParaRPr lang="fr-FR" sz="1600" dirty="0"/>
          </a:p>
          <a:p>
            <a:r>
              <a:rPr lang="fr-FR" sz="2000" dirty="0" err="1"/>
              <a:t>Optional</a:t>
            </a:r>
            <a:r>
              <a:rPr lang="fr-FR" sz="2000" dirty="0"/>
              <a:t>: </a:t>
            </a:r>
          </a:p>
          <a:p>
            <a:pPr lvl="1"/>
            <a:r>
              <a:rPr lang="fr-FR" sz="1600" dirty="0"/>
              <a:t>a </a:t>
            </a:r>
            <a:r>
              <a:rPr lang="fr-FR" sz="1600" dirty="0" err="1"/>
              <a:t>complete</a:t>
            </a:r>
            <a:r>
              <a:rPr lang="fr-FR" sz="1600" dirty="0"/>
              <a:t> </a:t>
            </a:r>
            <a:r>
              <a:rPr lang="fr-FR" sz="1600" dirty="0" err="1"/>
              <a:t>sterilization</a:t>
            </a:r>
            <a:r>
              <a:rPr lang="fr-FR" sz="1600" dirty="0"/>
              <a:t> basket</a:t>
            </a:r>
          </a:p>
          <a:p>
            <a:pPr lvl="1"/>
            <a:r>
              <a:rPr lang="fr-FR" sz="1600" dirty="0">
                <a:solidFill>
                  <a:schemeClr val="tx1"/>
                </a:solidFill>
              </a:rPr>
              <a:t>a 5Fr. </a:t>
            </a:r>
            <a:r>
              <a:rPr lang="fr-FR" sz="1600" dirty="0" err="1">
                <a:solidFill>
                  <a:schemeClr val="tx1"/>
                </a:solidFill>
              </a:rPr>
              <a:t>bipolar</a:t>
            </a:r>
            <a:r>
              <a:rPr lang="fr-FR" sz="1600" dirty="0">
                <a:solidFill>
                  <a:schemeClr val="tx1"/>
                </a:solidFill>
              </a:rPr>
              <a:t> </a:t>
            </a:r>
            <a:r>
              <a:rPr lang="fr-FR" sz="1600" dirty="0" err="1">
                <a:solidFill>
                  <a:schemeClr val="tx1"/>
                </a:solidFill>
              </a:rPr>
              <a:t>electrode</a:t>
            </a:r>
            <a:r>
              <a:rPr lang="fr-FR" sz="1600" dirty="0">
                <a:solidFill>
                  <a:schemeClr val="tx1"/>
                </a:solidFill>
              </a:rPr>
              <a:t> </a:t>
            </a:r>
            <a:r>
              <a:rPr lang="fr-FR" sz="1600" dirty="0" err="1">
                <a:solidFill>
                  <a:schemeClr val="tx1"/>
                </a:solidFill>
              </a:rPr>
              <a:t>with</a:t>
            </a:r>
            <a:r>
              <a:rPr lang="fr-FR" sz="1600" dirty="0">
                <a:solidFill>
                  <a:schemeClr val="tx1"/>
                </a:solidFill>
              </a:rPr>
              <a:t> tip</a:t>
            </a:r>
          </a:p>
          <a:p>
            <a:pPr lvl="1"/>
            <a:r>
              <a:rPr lang="fr-FR" sz="1600" dirty="0">
                <a:solidFill>
                  <a:schemeClr val="tx1"/>
                </a:solidFill>
              </a:rPr>
              <a:t>a 5Fr. </a:t>
            </a:r>
            <a:r>
              <a:rPr lang="fr-FR" sz="1600" dirty="0" err="1">
                <a:solidFill>
                  <a:schemeClr val="tx1"/>
                </a:solidFill>
              </a:rPr>
              <a:t>bipolar</a:t>
            </a:r>
            <a:r>
              <a:rPr lang="fr-FR" sz="1600" dirty="0">
                <a:solidFill>
                  <a:schemeClr val="tx1"/>
                </a:solidFill>
              </a:rPr>
              <a:t> </a:t>
            </a:r>
            <a:r>
              <a:rPr lang="fr-FR" sz="1600" dirty="0" err="1">
                <a:solidFill>
                  <a:schemeClr val="tx1"/>
                </a:solidFill>
              </a:rPr>
              <a:t>electrode</a:t>
            </a:r>
            <a:r>
              <a:rPr lang="fr-FR" sz="1600" dirty="0">
                <a:solidFill>
                  <a:schemeClr val="tx1"/>
                </a:solidFill>
              </a:rPr>
              <a:t> </a:t>
            </a:r>
            <a:r>
              <a:rPr lang="fr-FR" sz="1600" dirty="0" err="1">
                <a:solidFill>
                  <a:schemeClr val="tx1"/>
                </a:solidFill>
              </a:rPr>
              <a:t>button</a:t>
            </a:r>
            <a:endParaRPr lang="fr-FR" sz="16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fr-FR" sz="16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4B62BD-2C24-6EBE-0F26-90E2B2FE6E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198" y="1063229"/>
            <a:ext cx="4138707" cy="177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3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ériphérique, pied à coulisse&#10;&#10;Description générée automatiquement">
            <a:extLst>
              <a:ext uri="{FF2B5EF4-FFF2-40B4-BE49-F238E27FC236}">
                <a16:creationId xmlns:a16="http://schemas.microsoft.com/office/drawing/2014/main" id="{BA3D3BDB-B71D-DF18-5C9B-63F083916B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017" b="27930"/>
          <a:stretch/>
        </p:blipFill>
        <p:spPr>
          <a:xfrm>
            <a:off x="562503" y="2793662"/>
            <a:ext cx="7532352" cy="157947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 7Fr. Operating </a:t>
            </a:r>
            <a:r>
              <a:rPr lang="fr-FR" dirty="0" err="1"/>
              <a:t>sheath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371066" y="1238356"/>
            <a:ext cx="6337741" cy="1203875"/>
          </a:xfrm>
        </p:spPr>
        <p:txBody>
          <a:bodyPr>
            <a:normAutofit/>
          </a:bodyPr>
          <a:lstStyle/>
          <a:p>
            <a:r>
              <a:rPr lang="fr-FR" sz="2000" dirty="0"/>
              <a:t>7Fr. Instruments are more efficient, </a:t>
            </a:r>
            <a:r>
              <a:rPr lang="fr-FR" sz="2000" dirty="0" err="1"/>
              <a:t>accurate</a:t>
            </a:r>
            <a:r>
              <a:rPr lang="fr-FR" sz="2000" dirty="0"/>
              <a:t> and durable.</a:t>
            </a:r>
          </a:p>
          <a:p>
            <a:r>
              <a:rPr lang="en-US" sz="2000" dirty="0"/>
              <a:t>Each instrument is graduated to ease surgical marks.</a:t>
            </a:r>
            <a:endParaRPr lang="fr-FR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3689767" y="2674381"/>
            <a:ext cx="1477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Roboto Condensed" pitchFamily="2" charset="0"/>
                <a:ea typeface="Roboto Condensed" pitchFamily="2" charset="0"/>
              </a:rPr>
              <a:t>Quick-</a:t>
            </a:r>
            <a:r>
              <a:rPr lang="fr-FR" sz="1600" dirty="0" err="1">
                <a:latin typeface="Roboto Condensed" pitchFamily="2" charset="0"/>
                <a:ea typeface="Roboto Condensed" pitchFamily="2" charset="0"/>
              </a:rPr>
              <a:t>Lock</a:t>
            </a:r>
            <a:endParaRPr lang="fr-FR" sz="16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600" dirty="0" err="1">
                <a:latin typeface="Roboto Condensed" pitchFamily="2" charset="0"/>
                <a:ea typeface="Roboto Condensed" pitchFamily="2" charset="0"/>
              </a:rPr>
              <a:t>connection</a:t>
            </a:r>
            <a:endParaRPr lang="fr-FR" sz="16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271811" y="3979732"/>
            <a:ext cx="1977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Roboto Condensed" pitchFamily="2" charset="0"/>
                <a:ea typeface="Roboto Condensed" pitchFamily="2" charset="0"/>
              </a:rPr>
              <a:t>Distance </a:t>
            </a:r>
            <a:r>
              <a:rPr lang="fr-FR" sz="1600" dirty="0" err="1">
                <a:latin typeface="Roboto Condensed" pitchFamily="2" charset="0"/>
                <a:ea typeface="Roboto Condensed" pitchFamily="2" charset="0"/>
              </a:rPr>
              <a:t>markings</a:t>
            </a:r>
            <a:r>
              <a:rPr lang="fr-FR" sz="1600" dirty="0">
                <a:latin typeface="Roboto Condensed" pitchFamily="2" charset="0"/>
                <a:ea typeface="Roboto Condensed" pitchFamily="2" charset="0"/>
              </a:rPr>
              <a:t> on the </a:t>
            </a:r>
            <a:r>
              <a:rPr lang="fr-FR" sz="1600" dirty="0" err="1">
                <a:latin typeface="Roboto Condensed" pitchFamily="2" charset="0"/>
                <a:ea typeface="Roboto Condensed" pitchFamily="2" charset="0"/>
              </a:rPr>
              <a:t>inner</a:t>
            </a:r>
            <a:r>
              <a:rPr lang="fr-FR" sz="1600" dirty="0">
                <a:latin typeface="Roboto Condensed" pitchFamily="2" charset="0"/>
                <a:ea typeface="Roboto Condensed" pitchFamily="2" charset="0"/>
              </a:rPr>
              <a:t> and </a:t>
            </a:r>
            <a:r>
              <a:rPr lang="fr-FR" sz="1600" dirty="0" err="1">
                <a:latin typeface="Roboto Condensed" pitchFamily="2" charset="0"/>
                <a:ea typeface="Roboto Condensed" pitchFamily="2" charset="0"/>
              </a:rPr>
              <a:t>outer</a:t>
            </a:r>
            <a:r>
              <a:rPr lang="fr-FR" sz="16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600" dirty="0" err="1">
                <a:latin typeface="Roboto Condensed" pitchFamily="2" charset="0"/>
                <a:ea typeface="Roboto Condensed" pitchFamily="2" charset="0"/>
              </a:rPr>
              <a:t>sheath</a:t>
            </a:r>
            <a:endParaRPr lang="fr-FR" sz="16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93204" y="4338068"/>
            <a:ext cx="134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Roboto Condensed" pitchFamily="2" charset="0"/>
                <a:ea typeface="Roboto Condensed" pitchFamily="2" charset="0"/>
              </a:rPr>
              <a:t>7Fr. Operating </a:t>
            </a:r>
            <a:r>
              <a:rPr lang="fr-FR" sz="1600" dirty="0" err="1">
                <a:latin typeface="Roboto Condensed" pitchFamily="2" charset="0"/>
                <a:ea typeface="Roboto Condensed" pitchFamily="2" charset="0"/>
              </a:rPr>
              <a:t>channel</a:t>
            </a:r>
            <a:endParaRPr lang="fr-FR" sz="16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267997" y="4480708"/>
            <a:ext cx="15656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latin typeface="Roboto Condensed" pitchFamily="2" charset="0"/>
                <a:ea typeface="Roboto Condensed" pitchFamily="2" charset="0"/>
              </a:rPr>
              <a:t>Rotatable</a:t>
            </a:r>
            <a:r>
              <a:rPr lang="fr-FR" sz="16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600" dirty="0" err="1">
                <a:latin typeface="Roboto Condensed" pitchFamily="2" charset="0"/>
                <a:ea typeface="Roboto Condensed" pitchFamily="2" charset="0"/>
              </a:rPr>
              <a:t>stopcocks</a:t>
            </a:r>
            <a:endParaRPr lang="fr-FR" sz="1600" dirty="0">
              <a:latin typeface="Roboto Condensed" pitchFamily="2" charset="0"/>
              <a:ea typeface="Roboto Condensed" pitchFamily="2" charset="0"/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 flipH="1" flipV="1">
            <a:off x="6498307" y="3684904"/>
            <a:ext cx="210500" cy="2509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1406510" y="3935838"/>
            <a:ext cx="418954" cy="4022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7" idx="1"/>
          </p:cNvCxnSpPr>
          <p:nvPr/>
        </p:nvCxnSpPr>
        <p:spPr>
          <a:xfrm rot="10800000" flipV="1">
            <a:off x="3137837" y="2966768"/>
            <a:ext cx="551930" cy="226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V="1">
            <a:off x="3050799" y="4172664"/>
            <a:ext cx="273518" cy="3308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8307" y="1551879"/>
            <a:ext cx="2580910" cy="1995293"/>
          </a:xfrm>
          <a:prstGeom prst="ellipse">
            <a:avLst/>
          </a:prstGeom>
          <a:ln w="3175" cap="rnd">
            <a:solidFill>
              <a:srgbClr val="8F467F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HD </a:t>
            </a:r>
            <a:r>
              <a:rPr lang="fr-FR" dirty="0" err="1"/>
              <a:t>quality</a:t>
            </a:r>
            <a:r>
              <a:rPr lang="fr-FR" dirty="0"/>
              <a:t> vision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3899" y="3170798"/>
            <a:ext cx="1981752" cy="175713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08098" y="1788539"/>
            <a:ext cx="1278749" cy="130903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5805" y="1063229"/>
            <a:ext cx="1644234" cy="1635152"/>
          </a:xfrm>
          <a:prstGeom prst="rect">
            <a:avLst/>
          </a:prstGeom>
        </p:spPr>
      </p:pic>
      <p:sp>
        <p:nvSpPr>
          <p:cNvPr id="8" name="Espace réservé du contenu 2"/>
          <p:cNvSpPr txBox="1">
            <a:spLocks/>
          </p:cNvSpPr>
          <p:nvPr/>
        </p:nvSpPr>
        <p:spPr>
          <a:xfrm>
            <a:off x="323461" y="1221014"/>
            <a:ext cx="5133993" cy="36546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/>
              <a:t>The </a:t>
            </a:r>
            <a:r>
              <a:rPr lang="fr-FR" sz="2800" dirty="0" err="1"/>
              <a:t>next</a:t>
            </a:r>
            <a:r>
              <a:rPr lang="fr-FR" sz="2800" dirty="0"/>
              <a:t> </a:t>
            </a:r>
            <a:r>
              <a:rPr lang="fr-FR" sz="2800" dirty="0" err="1"/>
              <a:t>generation</a:t>
            </a:r>
            <a:r>
              <a:rPr lang="fr-FR" sz="2800" dirty="0"/>
              <a:t> of 2,9mm, 30°, HD </a:t>
            </a:r>
            <a:r>
              <a:rPr lang="fr-FR" sz="2800" dirty="0" err="1"/>
              <a:t>Hysteroscope</a:t>
            </a:r>
            <a:endParaRPr lang="fr-FR" sz="2800" dirty="0"/>
          </a:p>
          <a:p>
            <a:r>
              <a:rPr lang="fr-FR" sz="2800" dirty="0"/>
              <a:t>High </a:t>
            </a:r>
            <a:r>
              <a:rPr lang="fr-FR" sz="2800" dirty="0" err="1"/>
              <a:t>resolution</a:t>
            </a:r>
            <a:r>
              <a:rPr lang="fr-FR" sz="2800" dirty="0"/>
              <a:t> images </a:t>
            </a:r>
            <a:r>
              <a:rPr lang="fr-FR" sz="2800" dirty="0" err="1"/>
              <a:t>with</a:t>
            </a:r>
            <a:r>
              <a:rPr lang="fr-FR" sz="2800" dirty="0"/>
              <a:t> an </a:t>
            </a:r>
            <a:r>
              <a:rPr lang="fr-FR" sz="2800" dirty="0" err="1"/>
              <a:t>even</a:t>
            </a:r>
            <a:r>
              <a:rPr lang="fr-FR" sz="2800" dirty="0"/>
              <a:t> distribution of the </a:t>
            </a:r>
            <a:r>
              <a:rPr lang="fr-FR" sz="2800" dirty="0" err="1"/>
              <a:t>luminous</a:t>
            </a:r>
            <a:r>
              <a:rPr lang="fr-FR" sz="2800" dirty="0"/>
              <a:t> </a:t>
            </a:r>
            <a:r>
              <a:rPr lang="fr-FR" sz="2800" dirty="0" err="1"/>
              <a:t>intensity</a:t>
            </a:r>
            <a:endParaRPr lang="fr-FR" sz="2800" dirty="0"/>
          </a:p>
          <a:p>
            <a:r>
              <a:rPr lang="fr-FR" sz="2800" dirty="0"/>
              <a:t>Large </a:t>
            </a:r>
            <a:r>
              <a:rPr lang="fr-FR" sz="2800" dirty="0" err="1"/>
              <a:t>depth</a:t>
            </a:r>
            <a:r>
              <a:rPr lang="fr-FR" sz="2800" dirty="0"/>
              <a:t> of </a:t>
            </a:r>
            <a:r>
              <a:rPr lang="fr-FR" sz="2800" dirty="0" err="1"/>
              <a:t>field</a:t>
            </a:r>
            <a:endParaRPr lang="fr-FR" sz="2800" dirty="0"/>
          </a:p>
          <a:p>
            <a:r>
              <a:rPr lang="fr-FR" sz="2800" dirty="0" err="1"/>
              <a:t>Autoclavable</a:t>
            </a:r>
            <a:endParaRPr lang="fr-FR" sz="2800" dirty="0"/>
          </a:p>
          <a:p>
            <a:r>
              <a:rPr lang="fr-FR" sz="2800" dirty="0"/>
              <a:t>Durable and </a:t>
            </a:r>
            <a:r>
              <a:rPr lang="fr-FR" sz="2800" dirty="0" err="1"/>
              <a:t>resistant</a:t>
            </a:r>
            <a:r>
              <a:rPr lang="fr-FR" sz="2800" dirty="0"/>
              <a:t> </a:t>
            </a:r>
            <a:r>
              <a:rPr lang="fr-FR" sz="2800" dirty="0" err="1"/>
              <a:t>thanks</a:t>
            </a:r>
            <a:r>
              <a:rPr lang="fr-FR" sz="2800" dirty="0"/>
              <a:t> to </a:t>
            </a:r>
            <a:r>
              <a:rPr lang="fr-FR" sz="2800" dirty="0" err="1"/>
              <a:t>its</a:t>
            </a:r>
            <a:r>
              <a:rPr lang="fr-FR" sz="2800" dirty="0"/>
              <a:t> 3 tubes design</a:t>
            </a:r>
          </a:p>
          <a:p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1974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EaSYcare</a:t>
            </a:r>
            <a:r>
              <a:rPr lang="fr-FR" dirty="0"/>
              <a:t> AND ITS COMPETITORS</a:t>
            </a:r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sultat de recherche d'images pour &quot;bettocchi storz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36" b="29898"/>
          <a:stretch/>
        </p:blipFill>
        <p:spPr bwMode="auto">
          <a:xfrm rot="20598058">
            <a:off x="3330157" y="-186774"/>
            <a:ext cx="5572158" cy="25000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STORZ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68280"/>
              </p:ext>
            </p:extLst>
          </p:nvPr>
        </p:nvGraphicFramePr>
        <p:xfrm>
          <a:off x="486400" y="1997292"/>
          <a:ext cx="8310759" cy="2932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0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32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6224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Outer</a:t>
                      </a:r>
                      <a:r>
                        <a:rPr lang="fr-FR" dirty="0"/>
                        <a:t> 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/>
                        <a:t>Inner</a:t>
                      </a:r>
                      <a:r>
                        <a:rPr lang="fr-FR" dirty="0"/>
                        <a:t> 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Operating </a:t>
                      </a:r>
                      <a:r>
                        <a:rPr lang="fr-FR" dirty="0" err="1"/>
                        <a:t>channel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91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5,0mm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4,3mm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5Fr.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="1" baseline="0" dirty="0" err="1">
                          <a:solidFill>
                            <a:srgbClr val="FF0000"/>
                          </a:solidFill>
                        </a:rPr>
                        <a:t>Working</a:t>
                      </a:r>
                      <a:r>
                        <a:rPr lang="fr-FR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b="1" baseline="0" dirty="0" err="1">
                          <a:solidFill>
                            <a:srgbClr val="FF0000"/>
                          </a:solidFill>
                        </a:rPr>
                        <a:t>lenght</a:t>
                      </a:r>
                      <a:r>
                        <a:rPr lang="fr-FR" b="1" baseline="0" dirty="0">
                          <a:solidFill>
                            <a:srgbClr val="FF0000"/>
                          </a:solidFill>
                        </a:rPr>
                        <a:t> of 200mm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No Quick-</a:t>
                      </a:r>
                      <a:r>
                        <a:rPr lang="fr-FR" dirty="0" err="1"/>
                        <a:t>Lock</a:t>
                      </a:r>
                      <a:endParaRPr lang="fr-FR" dirty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No distance </a:t>
                      </a:r>
                      <a:r>
                        <a:rPr lang="fr-FR" dirty="0" err="1"/>
                        <a:t>markings</a:t>
                      </a:r>
                      <a:endParaRPr lang="fr-FR" baseline="0" dirty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No </a:t>
                      </a:r>
                      <a:r>
                        <a:rPr lang="fr-FR" baseline="0" dirty="0" err="1"/>
                        <a:t>rotatable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stopcocks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91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5,5mm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4,9mm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7Fr.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405810" y="1436264"/>
            <a:ext cx="354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Roboto Condensed" pitchFamily="2" charset="0"/>
                <a:ea typeface="Roboto Condensed" pitchFamily="2" charset="0"/>
              </a:rPr>
              <a:t>Storz</a:t>
            </a:r>
            <a:r>
              <a:rPr lang="fr-FR" dirty="0">
                <a:latin typeface="Roboto Condensed" pitchFamily="2" charset="0"/>
                <a:ea typeface="Roboto Condensed" pitchFamily="2" charset="0"/>
              </a:rPr>
              <a:t> proposes :</a:t>
            </a:r>
          </a:p>
        </p:txBody>
      </p:sp>
      <p:sp>
        <p:nvSpPr>
          <p:cNvPr id="13" name="Plus 12"/>
          <p:cNvSpPr/>
          <p:nvPr/>
        </p:nvSpPr>
        <p:spPr>
          <a:xfrm>
            <a:off x="5266832" y="2152061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595846" y="214336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402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761" y="797916"/>
            <a:ext cx="4854557" cy="76527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R. Wolf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075308"/>
              </p:ext>
            </p:extLst>
          </p:nvPr>
        </p:nvGraphicFramePr>
        <p:xfrm>
          <a:off x="486400" y="1997292"/>
          <a:ext cx="8310759" cy="2932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0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32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6224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Outer</a:t>
                      </a:r>
                      <a:r>
                        <a:rPr lang="fr-FR" dirty="0"/>
                        <a:t> 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/>
                        <a:t>Inner</a:t>
                      </a:r>
                      <a:r>
                        <a:rPr lang="fr-FR" dirty="0"/>
                        <a:t> 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Operating </a:t>
                      </a:r>
                      <a:r>
                        <a:rPr lang="fr-FR" dirty="0" err="1"/>
                        <a:t>channel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91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5,0mm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4,3mm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5Fr.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="1" baseline="0" dirty="0">
                          <a:solidFill>
                            <a:srgbClr val="FF0000"/>
                          </a:solidFill>
                        </a:rPr>
                        <a:t>2,7mm endoscope of </a:t>
                      </a:r>
                      <a:r>
                        <a:rPr lang="fr-FR" b="1" baseline="0" dirty="0" err="1">
                          <a:solidFill>
                            <a:srgbClr val="FF0000"/>
                          </a:solidFill>
                        </a:rPr>
                        <a:t>lower</a:t>
                      </a:r>
                      <a:r>
                        <a:rPr lang="fr-FR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b="1" baseline="0" dirty="0" err="1">
                          <a:solidFill>
                            <a:srgbClr val="FF0000"/>
                          </a:solidFill>
                        </a:rPr>
                        <a:t>quality</a:t>
                      </a:r>
                      <a:endParaRPr lang="fr-FR" b="1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="0" baseline="0" dirty="0" err="1">
                          <a:solidFill>
                            <a:schemeClr val="tx1"/>
                          </a:solidFill>
                        </a:rPr>
                        <a:t>Working</a:t>
                      </a:r>
                      <a:r>
                        <a:rPr lang="fr-FR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b="0" baseline="0" dirty="0" err="1">
                          <a:solidFill>
                            <a:schemeClr val="tx1"/>
                          </a:solidFill>
                        </a:rPr>
                        <a:t>lenght</a:t>
                      </a:r>
                      <a:r>
                        <a:rPr lang="fr-FR" b="0" baseline="0" dirty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fr-FR" baseline="0" dirty="0"/>
                        <a:t>205mm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No Quick-</a:t>
                      </a:r>
                      <a:r>
                        <a:rPr lang="fr-FR" dirty="0" err="1"/>
                        <a:t>Lock</a:t>
                      </a:r>
                      <a:endParaRPr lang="fr-FR" dirty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No distance </a:t>
                      </a:r>
                      <a:r>
                        <a:rPr lang="fr-FR" dirty="0" err="1"/>
                        <a:t>markings</a:t>
                      </a:r>
                      <a:endParaRPr lang="fr-FR" baseline="0" dirty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No </a:t>
                      </a:r>
                      <a:r>
                        <a:rPr lang="fr-FR" baseline="0" dirty="0" err="1"/>
                        <a:t>rotatable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stopcocks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91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5,5mm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4,9mm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7Fr.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405810" y="1436264"/>
            <a:ext cx="354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Roboto Condensed" pitchFamily="2" charset="0"/>
                <a:ea typeface="Roboto Condensed" pitchFamily="2" charset="0"/>
              </a:rPr>
              <a:t>R. Wolf proposes :</a:t>
            </a:r>
          </a:p>
        </p:txBody>
      </p:sp>
      <p:sp>
        <p:nvSpPr>
          <p:cNvPr id="13" name="Plus 12"/>
          <p:cNvSpPr/>
          <p:nvPr/>
        </p:nvSpPr>
        <p:spPr>
          <a:xfrm>
            <a:off x="5266832" y="2152061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595846" y="214336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425" y="220506"/>
            <a:ext cx="3359860" cy="77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18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OLYMPUS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918006"/>
              </p:ext>
            </p:extLst>
          </p:nvPr>
        </p:nvGraphicFramePr>
        <p:xfrm>
          <a:off x="486400" y="1997293"/>
          <a:ext cx="8310759" cy="2905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0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32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501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Outer</a:t>
                      </a:r>
                      <a:r>
                        <a:rPr lang="fr-FR" dirty="0"/>
                        <a:t> 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/>
                        <a:t>Inner</a:t>
                      </a:r>
                      <a:r>
                        <a:rPr lang="fr-FR" dirty="0"/>
                        <a:t> 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Operating </a:t>
                      </a:r>
                      <a:r>
                        <a:rPr lang="fr-FR" dirty="0" err="1"/>
                        <a:t>channel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47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4,5mm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3Fr.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Endoscope/ </a:t>
                      </a:r>
                      <a:r>
                        <a:rPr lang="fr-FR" dirty="0" err="1"/>
                        <a:t>Sheath</a:t>
                      </a:r>
                      <a:r>
                        <a:rPr lang="fr-FR" dirty="0"/>
                        <a:t> Quick-</a:t>
                      </a:r>
                      <a:r>
                        <a:rPr lang="fr-FR" dirty="0" err="1"/>
                        <a:t>Lock</a:t>
                      </a:r>
                      <a:endParaRPr lang="fr-FR" dirty="0"/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dirty="0"/>
                        <a:t>3mm, 30°</a:t>
                      </a:r>
                      <a:r>
                        <a:rPr lang="fr-FR" baseline="0" dirty="0"/>
                        <a:t> </a:t>
                      </a:r>
                      <a:r>
                        <a:rPr lang="fr-FR" dirty="0"/>
                        <a:t>endoscope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="1" baseline="0" dirty="0" err="1">
                          <a:solidFill>
                            <a:srgbClr val="FF0000"/>
                          </a:solidFill>
                        </a:rPr>
                        <a:t>Working</a:t>
                      </a:r>
                      <a:r>
                        <a:rPr lang="fr-FR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b="1" baseline="0" dirty="0" err="1">
                          <a:solidFill>
                            <a:srgbClr val="FF0000"/>
                          </a:solidFill>
                        </a:rPr>
                        <a:t>lenght</a:t>
                      </a:r>
                      <a:r>
                        <a:rPr lang="fr-FR" b="1" baseline="0" dirty="0">
                          <a:solidFill>
                            <a:srgbClr val="FF0000"/>
                          </a:solidFill>
                        </a:rPr>
                        <a:t> of 187mm</a:t>
                      </a:r>
                    </a:p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aseline="0" dirty="0"/>
                        <a:t>Endoscope/ </a:t>
                      </a:r>
                      <a:r>
                        <a:rPr lang="fr-FR" baseline="0" dirty="0" err="1"/>
                        <a:t>sheath</a:t>
                      </a:r>
                      <a:r>
                        <a:rPr lang="fr-FR" baseline="0" dirty="0"/>
                        <a:t> </a:t>
                      </a:r>
                      <a:r>
                        <a:rPr lang="fr-FR" b="1" baseline="0" dirty="0"/>
                        <a:t>captive </a:t>
                      </a:r>
                      <a:r>
                        <a:rPr lang="fr-FR" b="1" baseline="0" dirty="0" err="1"/>
                        <a:t>connection</a:t>
                      </a:r>
                      <a:endParaRPr lang="fr-FR" b="1" dirty="0"/>
                    </a:p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aseline="0" dirty="0"/>
                        <a:t>Monobloc </a:t>
                      </a:r>
                      <a:r>
                        <a:rPr lang="fr-FR" baseline="0" dirty="0" err="1"/>
                        <a:t>sheath</a:t>
                      </a:r>
                      <a:endParaRPr lang="fr-FR" baseline="0" dirty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No distance </a:t>
                      </a:r>
                      <a:r>
                        <a:rPr lang="fr-FR" dirty="0" err="1"/>
                        <a:t>markings</a:t>
                      </a:r>
                      <a:endParaRPr lang="fr-FR" baseline="0" dirty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No </a:t>
                      </a:r>
                      <a:r>
                        <a:rPr lang="fr-FR" baseline="0" dirty="0" err="1"/>
                        <a:t>rotatable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stopcocks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655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5,5mm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5Fr.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41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6,5mm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7Fr.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405810" y="1436264"/>
            <a:ext cx="354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Roboto Condensed" pitchFamily="2" charset="0"/>
                <a:ea typeface="Roboto Condensed" pitchFamily="2" charset="0"/>
              </a:rPr>
              <a:t>Olympus proposes :</a:t>
            </a:r>
          </a:p>
        </p:txBody>
      </p:sp>
      <p:sp>
        <p:nvSpPr>
          <p:cNvPr id="10" name="Plus 9"/>
          <p:cNvSpPr/>
          <p:nvPr/>
        </p:nvSpPr>
        <p:spPr>
          <a:xfrm>
            <a:off x="5266832" y="2152061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Moins 10"/>
          <p:cNvSpPr/>
          <p:nvPr/>
        </p:nvSpPr>
        <p:spPr>
          <a:xfrm>
            <a:off x="7595846" y="214336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299" y="38388"/>
            <a:ext cx="4992860" cy="1828634"/>
          </a:xfrm>
          <a:prstGeom prst="rect">
            <a:avLst/>
          </a:prstGeom>
        </p:spPr>
      </p:pic>
      <p:sp>
        <p:nvSpPr>
          <p:cNvPr id="4" name="Flèche droite 3"/>
          <p:cNvSpPr/>
          <p:nvPr/>
        </p:nvSpPr>
        <p:spPr>
          <a:xfrm rot="1338820">
            <a:off x="5809749" y="3203249"/>
            <a:ext cx="622179" cy="239195"/>
          </a:xfrm>
          <a:prstGeom prst="rightArrow">
            <a:avLst>
              <a:gd name="adj1" fmla="val 21320"/>
              <a:gd name="adj2" fmla="val 777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937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TONTARRA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430840"/>
              </p:ext>
            </p:extLst>
          </p:nvPr>
        </p:nvGraphicFramePr>
        <p:xfrm>
          <a:off x="486400" y="2558320"/>
          <a:ext cx="8310759" cy="1874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0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32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6224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Ø externe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/>
                        <a:t>Inner</a:t>
                      </a:r>
                      <a:r>
                        <a:rPr lang="fr-FR" dirty="0"/>
                        <a:t> 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Operating </a:t>
                      </a:r>
                      <a:r>
                        <a:rPr lang="fr-FR" dirty="0" err="1"/>
                        <a:t>channel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91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5,4mm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4,3mm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5Fr.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="1" baseline="0" dirty="0" err="1">
                          <a:solidFill>
                            <a:srgbClr val="FF0000"/>
                          </a:solidFill>
                        </a:rPr>
                        <a:t>Working</a:t>
                      </a:r>
                      <a:r>
                        <a:rPr lang="fr-FR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b="1" baseline="0" dirty="0" err="1">
                          <a:solidFill>
                            <a:srgbClr val="FF0000"/>
                          </a:solidFill>
                        </a:rPr>
                        <a:t>lenght</a:t>
                      </a:r>
                      <a:r>
                        <a:rPr lang="fr-FR" b="1" baseline="0" dirty="0">
                          <a:solidFill>
                            <a:srgbClr val="FF0000"/>
                          </a:solidFill>
                        </a:rPr>
                        <a:t> of 194mm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/>
                        <a:t>No distance </a:t>
                      </a:r>
                      <a:r>
                        <a:rPr lang="fr-FR" dirty="0" err="1"/>
                        <a:t>markings</a:t>
                      </a:r>
                      <a:endParaRPr lang="fr-FR" baseline="0" dirty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/>
                        <a:t>No </a:t>
                      </a:r>
                      <a:r>
                        <a:rPr lang="fr-FR" baseline="0" dirty="0" err="1"/>
                        <a:t>rotatable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stopcocks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405810" y="1997292"/>
            <a:ext cx="354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Roboto Condensed" pitchFamily="2" charset="0"/>
                <a:ea typeface="Roboto Condensed" pitchFamily="2" charset="0"/>
              </a:rPr>
              <a:t>Tontarra</a:t>
            </a:r>
            <a:r>
              <a:rPr lang="fr-FR" dirty="0">
                <a:latin typeface="Roboto Condensed" pitchFamily="2" charset="0"/>
                <a:ea typeface="Roboto Condensed" pitchFamily="2" charset="0"/>
              </a:rPr>
              <a:t> proposes :</a:t>
            </a:r>
          </a:p>
        </p:txBody>
      </p:sp>
      <p:sp>
        <p:nvSpPr>
          <p:cNvPr id="11" name="Plus 10"/>
          <p:cNvSpPr/>
          <p:nvPr/>
        </p:nvSpPr>
        <p:spPr>
          <a:xfrm>
            <a:off x="5266832" y="2713089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oins 11"/>
          <p:cNvSpPr/>
          <p:nvPr/>
        </p:nvSpPr>
        <p:spPr>
          <a:xfrm>
            <a:off x="7595846" y="2704395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565" y="205979"/>
            <a:ext cx="2765994" cy="209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1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HOW TO MAKE A DEMO WITH </a:t>
            </a:r>
            <a:r>
              <a:rPr lang="fr-FR" dirty="0" err="1"/>
              <a:t>EASYcare</a:t>
            </a:r>
            <a:r>
              <a:rPr lang="fr-FR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Indications in consulting room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343321"/>
            <a:ext cx="8451623" cy="3800179"/>
          </a:xfrm>
        </p:spPr>
        <p:txBody>
          <a:bodyPr>
            <a:normAutofit/>
          </a:bodyPr>
          <a:lstStyle/>
          <a:p>
            <a:r>
              <a:rPr lang="fr-FR" sz="2400" u="sng" dirty="0"/>
              <a:t>Patient</a:t>
            </a:r>
            <a:r>
              <a:rPr lang="fr-FR" sz="2400" dirty="0"/>
              <a:t> :</a:t>
            </a:r>
          </a:p>
          <a:p>
            <a:pPr marL="0" indent="0">
              <a:buNone/>
            </a:pPr>
            <a:r>
              <a:rPr lang="fr-FR" sz="2400" dirty="0" err="1"/>
              <a:t>Nulliparous</a:t>
            </a:r>
            <a:r>
              <a:rPr lang="fr-FR" sz="2400" dirty="0"/>
              <a:t> </a:t>
            </a:r>
            <a:r>
              <a:rPr lang="fr-FR" sz="2400" dirty="0" err="1"/>
              <a:t>women</a:t>
            </a:r>
            <a:r>
              <a:rPr lang="fr-FR" sz="2400" dirty="0"/>
              <a:t> and infertile couples are </a:t>
            </a:r>
            <a:r>
              <a:rPr lang="fr-FR" sz="2400" dirty="0" err="1"/>
              <a:t>our</a:t>
            </a:r>
            <a:r>
              <a:rPr lang="fr-FR" sz="2400" dirty="0"/>
              <a:t> </a:t>
            </a:r>
            <a:r>
              <a:rPr lang="fr-FR" sz="2400" dirty="0" err="1"/>
              <a:t>core</a:t>
            </a:r>
            <a:r>
              <a:rPr lang="fr-FR" sz="2400" dirty="0"/>
              <a:t> </a:t>
            </a:r>
            <a:r>
              <a:rPr lang="fr-FR" sz="2400" dirty="0" err="1"/>
              <a:t>targets</a:t>
            </a:r>
            <a:r>
              <a:rPr lang="fr-FR" sz="2400" dirty="0"/>
              <a:t>.</a:t>
            </a:r>
          </a:p>
          <a:p>
            <a:r>
              <a:rPr lang="fr-FR" sz="2400" u="sng" dirty="0" err="1"/>
              <a:t>Pathology</a:t>
            </a:r>
            <a:r>
              <a:rPr lang="fr-FR" sz="2400" dirty="0"/>
              <a:t> : (the </a:t>
            </a:r>
            <a:r>
              <a:rPr lang="fr-FR" sz="2400" dirty="0" err="1"/>
              <a:t>See&amp;Treat</a:t>
            </a:r>
            <a:r>
              <a:rPr lang="fr-FR" sz="2400" dirty="0"/>
              <a:t> pathologies)</a:t>
            </a:r>
          </a:p>
          <a:p>
            <a:pPr lvl="1"/>
            <a:r>
              <a:rPr lang="fr-FR" sz="2000" dirty="0"/>
              <a:t>IUD </a:t>
            </a:r>
            <a:r>
              <a:rPr lang="fr-FR" sz="2000" dirty="0" err="1"/>
              <a:t>removal</a:t>
            </a:r>
            <a:endParaRPr lang="fr-FR" sz="2000" dirty="0"/>
          </a:p>
          <a:p>
            <a:pPr lvl="1"/>
            <a:r>
              <a:rPr lang="fr-FR" sz="2000" dirty="0" err="1"/>
              <a:t>Targeted</a:t>
            </a:r>
            <a:r>
              <a:rPr lang="fr-FR" sz="2000" dirty="0"/>
              <a:t> biopsies</a:t>
            </a:r>
          </a:p>
          <a:p>
            <a:pPr lvl="1"/>
            <a:r>
              <a:rPr lang="fr-FR" sz="2000" dirty="0" err="1"/>
              <a:t>Throphoblastic</a:t>
            </a:r>
            <a:r>
              <a:rPr lang="fr-FR" sz="2000" dirty="0"/>
              <a:t> </a:t>
            </a:r>
            <a:r>
              <a:rPr lang="fr-FR" sz="2000" dirty="0" err="1"/>
              <a:t>retention</a:t>
            </a:r>
            <a:r>
              <a:rPr lang="fr-FR" sz="2000" dirty="0"/>
              <a:t> </a:t>
            </a:r>
          </a:p>
          <a:p>
            <a:pPr lvl="1"/>
            <a:r>
              <a:rPr lang="fr-FR" sz="2000" dirty="0"/>
              <a:t>Minor </a:t>
            </a:r>
            <a:r>
              <a:rPr lang="fr-FR" sz="2000" dirty="0" err="1"/>
              <a:t>synechiaes</a:t>
            </a:r>
            <a:r>
              <a:rPr lang="fr-FR" sz="2000" dirty="0"/>
              <a:t> </a:t>
            </a:r>
            <a:r>
              <a:rPr lang="fr-FR" sz="2000" dirty="0" err="1"/>
              <a:t>removal</a:t>
            </a:r>
            <a:r>
              <a:rPr lang="fr-FR" sz="2000" dirty="0"/>
              <a:t> (1 and 2 types)</a:t>
            </a:r>
          </a:p>
          <a:p>
            <a:pPr lvl="1"/>
            <a:r>
              <a:rPr lang="fr-FR" sz="2000" dirty="0"/>
              <a:t>Small </a:t>
            </a:r>
            <a:r>
              <a:rPr lang="fr-FR" sz="2000" dirty="0" err="1"/>
              <a:t>polyps</a:t>
            </a:r>
            <a:r>
              <a:rPr lang="fr-FR" sz="2000" dirty="0"/>
              <a:t> </a:t>
            </a:r>
            <a:r>
              <a:rPr lang="fr-FR" sz="2000" dirty="0" err="1"/>
              <a:t>exeresis</a:t>
            </a:r>
            <a:r>
              <a:rPr lang="fr-FR" sz="2000" dirty="0"/>
              <a:t> (</a:t>
            </a:r>
            <a:r>
              <a:rPr lang="fr-FR" sz="2000" dirty="0" err="1"/>
              <a:t>pedicled</a:t>
            </a:r>
            <a:r>
              <a:rPr lang="fr-FR" sz="20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545701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000" dirty="0"/>
              <a:t>Indications in OR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221647"/>
            <a:ext cx="8451623" cy="3921853"/>
          </a:xfrm>
        </p:spPr>
        <p:txBody>
          <a:bodyPr>
            <a:normAutofit lnSpcReduction="10000"/>
          </a:bodyPr>
          <a:lstStyle/>
          <a:p>
            <a:r>
              <a:rPr lang="fr-FR" sz="2400" u="sng" dirty="0"/>
              <a:t>Patient</a:t>
            </a:r>
            <a:r>
              <a:rPr lang="fr-FR" sz="2400" dirty="0"/>
              <a:t> :</a:t>
            </a:r>
          </a:p>
          <a:p>
            <a:pPr marL="0" indent="0">
              <a:buNone/>
            </a:pPr>
            <a:r>
              <a:rPr lang="fr-FR" sz="2400" dirty="0" err="1"/>
              <a:t>Nulliparous</a:t>
            </a:r>
            <a:r>
              <a:rPr lang="fr-FR" sz="2400" dirty="0"/>
              <a:t> </a:t>
            </a:r>
            <a:r>
              <a:rPr lang="fr-FR" sz="2400" dirty="0" err="1"/>
              <a:t>women</a:t>
            </a:r>
            <a:r>
              <a:rPr lang="fr-FR" sz="2400" dirty="0"/>
              <a:t> and infertile couples are </a:t>
            </a:r>
            <a:r>
              <a:rPr lang="fr-FR" sz="2400" dirty="0" err="1"/>
              <a:t>our</a:t>
            </a:r>
            <a:r>
              <a:rPr lang="fr-FR" sz="2400" dirty="0"/>
              <a:t> </a:t>
            </a:r>
            <a:r>
              <a:rPr lang="fr-FR" sz="2400" dirty="0" err="1"/>
              <a:t>core</a:t>
            </a:r>
            <a:r>
              <a:rPr lang="fr-FR" sz="2400" dirty="0"/>
              <a:t> </a:t>
            </a:r>
            <a:r>
              <a:rPr lang="fr-FR" sz="2400" dirty="0" err="1"/>
              <a:t>targets</a:t>
            </a:r>
            <a:r>
              <a:rPr lang="fr-FR" sz="2400" dirty="0"/>
              <a:t>.</a:t>
            </a:r>
          </a:p>
          <a:p>
            <a:r>
              <a:rPr lang="fr-FR" sz="2400" u="sng" dirty="0" err="1"/>
              <a:t>Pathology</a:t>
            </a:r>
            <a:r>
              <a:rPr lang="fr-FR" sz="2400" dirty="0"/>
              <a:t> :</a:t>
            </a:r>
          </a:p>
          <a:p>
            <a:pPr lvl="1"/>
            <a:r>
              <a:rPr lang="fr-FR" sz="2000" dirty="0"/>
              <a:t>IUD </a:t>
            </a:r>
            <a:r>
              <a:rPr lang="fr-FR" sz="2000" dirty="0" err="1"/>
              <a:t>removal</a:t>
            </a:r>
            <a:endParaRPr lang="fr-FR" sz="2000" dirty="0"/>
          </a:p>
          <a:p>
            <a:pPr lvl="1"/>
            <a:r>
              <a:rPr lang="fr-FR" sz="2000" dirty="0" err="1"/>
              <a:t>Targeted</a:t>
            </a:r>
            <a:r>
              <a:rPr lang="fr-FR" sz="2000" dirty="0"/>
              <a:t> biopsies</a:t>
            </a:r>
          </a:p>
          <a:p>
            <a:pPr lvl="1"/>
            <a:r>
              <a:rPr lang="fr-FR" sz="2000" dirty="0" err="1"/>
              <a:t>Throphoblastic</a:t>
            </a:r>
            <a:r>
              <a:rPr lang="fr-FR" sz="2000" dirty="0"/>
              <a:t> </a:t>
            </a:r>
            <a:r>
              <a:rPr lang="fr-FR" sz="2000" dirty="0" err="1"/>
              <a:t>retention</a:t>
            </a:r>
            <a:r>
              <a:rPr lang="fr-FR" sz="2000" dirty="0"/>
              <a:t> </a:t>
            </a:r>
          </a:p>
          <a:p>
            <a:pPr lvl="1"/>
            <a:r>
              <a:rPr lang="fr-FR" sz="2000" dirty="0" err="1"/>
              <a:t>Synechiaes</a:t>
            </a:r>
            <a:r>
              <a:rPr lang="fr-FR" sz="2000" dirty="0"/>
              <a:t> </a:t>
            </a:r>
            <a:r>
              <a:rPr lang="fr-FR" sz="2000" dirty="0" err="1"/>
              <a:t>removal</a:t>
            </a:r>
            <a:r>
              <a:rPr lang="fr-FR" sz="2000" dirty="0"/>
              <a:t>(1, 2 , 2.a and 3 types as </a:t>
            </a:r>
            <a:r>
              <a:rPr lang="fr-FR" sz="2000" dirty="0" err="1"/>
              <a:t>appropriate</a:t>
            </a:r>
            <a:r>
              <a:rPr lang="fr-FR" sz="2000" dirty="0"/>
              <a:t>)</a:t>
            </a:r>
          </a:p>
          <a:p>
            <a:pPr lvl="1"/>
            <a:r>
              <a:rPr lang="fr-FR" sz="2000" dirty="0" err="1"/>
              <a:t>Polyps</a:t>
            </a:r>
            <a:r>
              <a:rPr lang="fr-FR" sz="2000" dirty="0"/>
              <a:t> </a:t>
            </a:r>
            <a:r>
              <a:rPr lang="fr-FR" sz="2000" dirty="0" err="1"/>
              <a:t>exeresis</a:t>
            </a:r>
            <a:r>
              <a:rPr lang="fr-FR" sz="2000" dirty="0"/>
              <a:t> (up to 2cm)</a:t>
            </a:r>
          </a:p>
          <a:p>
            <a:pPr lvl="1"/>
            <a:r>
              <a:rPr lang="fr-FR" sz="2000" dirty="0" err="1"/>
              <a:t>Myomas</a:t>
            </a:r>
            <a:r>
              <a:rPr lang="fr-FR" sz="2000" dirty="0"/>
              <a:t> </a:t>
            </a:r>
            <a:r>
              <a:rPr lang="fr-FR" sz="2000" dirty="0" err="1"/>
              <a:t>removal</a:t>
            </a:r>
            <a:r>
              <a:rPr lang="fr-FR" sz="2000" dirty="0"/>
              <a:t> (0 type)</a:t>
            </a:r>
          </a:p>
          <a:p>
            <a:pPr lvl="1"/>
            <a:r>
              <a:rPr lang="fr-FR" sz="2000" dirty="0" err="1"/>
              <a:t>Uterine</a:t>
            </a:r>
            <a:r>
              <a:rPr lang="fr-FR" sz="2000" dirty="0"/>
              <a:t> septum </a:t>
            </a:r>
            <a:r>
              <a:rPr lang="fr-FR" sz="2000" dirty="0" err="1"/>
              <a:t>treatment</a:t>
            </a:r>
            <a:r>
              <a:rPr lang="fr-FR" sz="2000" dirty="0"/>
              <a:t> (</a:t>
            </a:r>
            <a:r>
              <a:rPr lang="fr-FR" sz="2000" dirty="0" err="1"/>
              <a:t>fibrous</a:t>
            </a:r>
            <a:r>
              <a:rPr lang="fr-FR" sz="2000" dirty="0"/>
              <a:t>)</a:t>
            </a:r>
            <a:r>
              <a:rPr lang="fr-F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7052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The </a:t>
            </a:r>
            <a:r>
              <a:rPr lang="fr-FR" dirty="0" err="1"/>
              <a:t>adjutsments</a:t>
            </a:r>
            <a:r>
              <a:rPr lang="fr-FR" dirty="0"/>
              <a:t> of the </a:t>
            </a:r>
            <a:r>
              <a:rPr lang="fr-FR" dirty="0" err="1"/>
              <a:t>bipolar</a:t>
            </a:r>
            <a:r>
              <a:rPr lang="fr-FR" dirty="0"/>
              <a:t> </a:t>
            </a:r>
            <a:r>
              <a:rPr lang="fr-FR" dirty="0" err="1"/>
              <a:t>generators</a:t>
            </a:r>
            <a:r>
              <a:rPr lang="fr-FR" dirty="0"/>
              <a:t> for </a:t>
            </a:r>
            <a:r>
              <a:rPr lang="fr-FR" dirty="0" err="1"/>
              <a:t>electrodes</a:t>
            </a:r>
            <a:r>
              <a:rPr lang="fr-FR" dirty="0"/>
              <a:t> 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912516"/>
              </p:ext>
            </p:extLst>
          </p:nvPr>
        </p:nvGraphicFramePr>
        <p:xfrm>
          <a:off x="527307" y="1575881"/>
          <a:ext cx="8247042" cy="2635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4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3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85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591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Model</a:t>
                      </a:r>
                    </a:p>
                  </a:txBody>
                  <a:tcPr marL="89025" marR="89025" marT="44512" marB="445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Settings</a:t>
                      </a:r>
                    </a:p>
                  </a:txBody>
                  <a:tcPr marL="89025" marR="89025" marT="44512" marB="445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Notes</a:t>
                      </a:r>
                    </a:p>
                  </a:txBody>
                  <a:tcPr marL="89025" marR="89025" marT="44512" marB="4451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84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/>
                        <a:t>Covidien</a:t>
                      </a:r>
                      <a:r>
                        <a:rPr lang="fr-FR" sz="1800" dirty="0"/>
                        <a:t> / </a:t>
                      </a:r>
                      <a:r>
                        <a:rPr lang="fr-FR" sz="1800" dirty="0" err="1"/>
                        <a:t>Valleylab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dirty="0"/>
                        <a:t>Force </a:t>
                      </a:r>
                      <a:r>
                        <a:rPr lang="fr-FR" sz="1800" dirty="0" err="1"/>
                        <a:t>Triad</a:t>
                      </a:r>
                      <a:endParaRPr lang="fr-FR" sz="1800" dirty="0"/>
                    </a:p>
                  </a:txBody>
                  <a:tcPr marL="89025" marR="89025" marT="44512" marB="445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/>
                        <a:t>Cutting</a:t>
                      </a:r>
                      <a:r>
                        <a:rPr lang="fr-FR" sz="1800" dirty="0"/>
                        <a:t> : 40</a:t>
                      </a:r>
                    </a:p>
                    <a:p>
                      <a:pPr algn="ctr"/>
                      <a:r>
                        <a:rPr lang="fr-FR" sz="1800" dirty="0"/>
                        <a:t>Coagulation : 60</a:t>
                      </a:r>
                    </a:p>
                  </a:txBody>
                  <a:tcPr marL="89025" marR="89025" marT="44512" marB="445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aseline="0" dirty="0"/>
                        <a:t>To </a:t>
                      </a:r>
                      <a:r>
                        <a:rPr lang="fr-FR" sz="1800" baseline="0" dirty="0" err="1"/>
                        <a:t>increase</a:t>
                      </a:r>
                      <a:r>
                        <a:rPr lang="fr-FR" sz="1800" baseline="0" dirty="0"/>
                        <a:t> if </a:t>
                      </a:r>
                      <a:r>
                        <a:rPr lang="fr-FR" sz="1800" baseline="0" dirty="0" err="1"/>
                        <a:t>required</a:t>
                      </a:r>
                      <a:r>
                        <a:rPr lang="fr-FR" sz="1800" baseline="0" dirty="0"/>
                        <a:t> by the </a:t>
                      </a:r>
                      <a:r>
                        <a:rPr lang="fr-FR" sz="1800" baseline="0" dirty="0" err="1"/>
                        <a:t>medical</a:t>
                      </a:r>
                      <a:r>
                        <a:rPr lang="fr-FR" sz="1800" baseline="0" dirty="0"/>
                        <a:t> condition</a:t>
                      </a:r>
                      <a:endParaRPr lang="fr-FR" sz="1800" dirty="0"/>
                    </a:p>
                  </a:txBody>
                  <a:tcPr marL="89025" marR="89025" marT="44512" marB="4451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0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u="none" strike="noStrike" dirty="0">
                          <a:effectLst/>
                        </a:rPr>
                        <a:t>Erbe Vio</a:t>
                      </a:r>
                      <a:endParaRPr lang="da-DK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5" marR="89025" marT="44512" marB="445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/>
                        <a:t>Cutting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: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Effect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 Coagulation :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Effect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  <a:endParaRPr lang="fr-FR" sz="1800" dirty="0"/>
                    </a:p>
                  </a:txBody>
                  <a:tcPr marL="89025" marR="89025" marT="44512" marB="445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/>
                        <a:t>Possibility</a:t>
                      </a:r>
                      <a:r>
                        <a:rPr lang="fr-FR" sz="1800" dirty="0"/>
                        <a:t> to </a:t>
                      </a:r>
                      <a:r>
                        <a:rPr lang="fr-FR" sz="1800" dirty="0" err="1"/>
                        <a:t>lower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these</a:t>
                      </a:r>
                      <a:r>
                        <a:rPr lang="fr-FR" sz="1800" baseline="0" dirty="0"/>
                        <a:t> values but </a:t>
                      </a:r>
                      <a:r>
                        <a:rPr lang="fr-FR" sz="1800" baseline="0" dirty="0" err="1"/>
                        <a:t>keep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baseline="0" dirty="0" err="1"/>
                        <a:t>Effect</a:t>
                      </a:r>
                      <a:r>
                        <a:rPr lang="fr-FR" sz="1800" baseline="0" dirty="0"/>
                        <a:t> 3 for standard use</a:t>
                      </a:r>
                      <a:endParaRPr lang="fr-FR" sz="1800" dirty="0"/>
                    </a:p>
                  </a:txBody>
                  <a:tcPr marL="89025" marR="89025" marT="44512" marB="4451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0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BOWA</a:t>
                      </a:r>
                    </a:p>
                  </a:txBody>
                  <a:tcPr marL="89025" marR="89025" marT="44512" marB="445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/>
                        <a:t>Cutting</a:t>
                      </a:r>
                      <a:r>
                        <a:rPr lang="fr-FR" sz="1800" dirty="0"/>
                        <a:t> : </a:t>
                      </a:r>
                      <a:r>
                        <a:rPr lang="fr-FR" sz="1800" dirty="0" err="1"/>
                        <a:t>Effect</a:t>
                      </a:r>
                      <a:r>
                        <a:rPr lang="fr-FR" sz="1800" dirty="0"/>
                        <a:t> 2</a:t>
                      </a:r>
                    </a:p>
                    <a:p>
                      <a:pPr algn="ctr"/>
                      <a:r>
                        <a:rPr lang="fr-FR" sz="1800" dirty="0"/>
                        <a:t>Coagulation : </a:t>
                      </a:r>
                      <a:r>
                        <a:rPr lang="fr-FR" sz="1800" dirty="0" err="1"/>
                        <a:t>Effect</a:t>
                      </a:r>
                      <a:r>
                        <a:rPr lang="fr-FR" sz="1800" dirty="0"/>
                        <a:t> 2</a:t>
                      </a:r>
                    </a:p>
                  </a:txBody>
                  <a:tcPr marL="89025" marR="89025" marT="44512" marB="44512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89025" marR="89025" marT="44512" marB="4451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3994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Tips &amp; tricks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124846"/>
            <a:ext cx="8292134" cy="241874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Inquire beforehand about the equipment available: bipolar generator and light source</a:t>
            </a:r>
            <a:endParaRPr lang="fr-FR" sz="2400" dirty="0"/>
          </a:p>
          <a:p>
            <a:pPr lvl="1">
              <a:buFont typeface="Wingdings" panose="05000000000000000000" pitchFamily="2" charset="2"/>
              <a:buChar char="à"/>
            </a:pPr>
            <a:r>
              <a:rPr lang="fr-FR" sz="2000" dirty="0" err="1">
                <a:sym typeface="Wingdings" panose="05000000000000000000" pitchFamily="2" charset="2"/>
              </a:rPr>
              <a:t>Provide</a:t>
            </a:r>
            <a:r>
              <a:rPr lang="fr-FR" sz="2000" dirty="0">
                <a:sym typeface="Wingdings" panose="05000000000000000000" pitchFamily="2" charset="2"/>
              </a:rPr>
              <a:t> </a:t>
            </a:r>
            <a:r>
              <a:rPr lang="fr-FR" sz="2000" dirty="0" err="1">
                <a:sym typeface="Wingdings" panose="05000000000000000000" pitchFamily="2" charset="2"/>
              </a:rPr>
              <a:t>appropriate</a:t>
            </a:r>
            <a:r>
              <a:rPr lang="fr-FR" sz="2000" dirty="0">
                <a:sym typeface="Wingdings" panose="05000000000000000000" pitchFamily="2" charset="2"/>
              </a:rPr>
              <a:t> </a:t>
            </a:r>
            <a:r>
              <a:rPr lang="fr-FR" sz="2000" dirty="0" err="1">
                <a:sym typeface="Wingdings" panose="05000000000000000000" pitchFamily="2" charset="2"/>
              </a:rPr>
              <a:t>cables</a:t>
            </a:r>
            <a:r>
              <a:rPr lang="fr-FR" sz="2000" dirty="0">
                <a:sym typeface="Wingdings" panose="05000000000000000000" pitchFamily="2" charset="2"/>
              </a:rPr>
              <a:t>/</a:t>
            </a:r>
            <a:r>
              <a:rPr lang="fr-FR" sz="2000" dirty="0" err="1">
                <a:sym typeface="Wingdings" panose="05000000000000000000" pitchFamily="2" charset="2"/>
              </a:rPr>
              <a:t>connectors</a:t>
            </a:r>
            <a:r>
              <a:rPr lang="fr-FR" sz="2000" dirty="0">
                <a:sym typeface="Wingdings" panose="05000000000000000000" pitchFamily="2" charset="2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On the </a:t>
            </a:r>
            <a:r>
              <a:rPr lang="fr-FR" sz="2400" dirty="0" err="1"/>
              <a:t>demo’s</a:t>
            </a:r>
            <a:r>
              <a:rPr lang="fr-FR" sz="2400" dirty="0"/>
              <a:t> </a:t>
            </a:r>
            <a:r>
              <a:rPr lang="fr-FR" sz="2400" dirty="0" err="1"/>
              <a:t>day</a:t>
            </a:r>
            <a:r>
              <a:rPr lang="fr-FR" sz="2400" dirty="0"/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Set the </a:t>
            </a:r>
            <a:r>
              <a:rPr lang="fr-FR" sz="2000" dirty="0" err="1"/>
              <a:t>generator</a:t>
            </a:r>
            <a:r>
              <a:rPr lang="fr-FR" sz="2000" dirty="0"/>
              <a:t> </a:t>
            </a:r>
            <a:r>
              <a:rPr lang="fr-FR" sz="2000" dirty="0" err="1"/>
              <a:t>correctly</a:t>
            </a:r>
            <a:r>
              <a:rPr lang="fr-FR" sz="2000" dirty="0"/>
              <a:t> (if </a:t>
            </a:r>
            <a:r>
              <a:rPr lang="fr-FR" sz="2000" dirty="0" err="1"/>
              <a:t>electrodes</a:t>
            </a:r>
            <a:r>
              <a:rPr lang="fr-FR" sz="2000" dirty="0"/>
              <a:t> are </a:t>
            </a:r>
            <a:r>
              <a:rPr lang="fr-FR" sz="2000" dirty="0" err="1"/>
              <a:t>used</a:t>
            </a:r>
            <a:r>
              <a:rPr lang="fr-FR" sz="2000" dirty="0"/>
              <a:t> in OR)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 err="1"/>
              <a:t>Assist</a:t>
            </a:r>
            <a:r>
              <a:rPr lang="fr-FR" sz="2000" dirty="0"/>
              <a:t> the </a:t>
            </a:r>
            <a:r>
              <a:rPr lang="fr-FR" sz="2000" dirty="0" err="1"/>
              <a:t>doctor</a:t>
            </a:r>
            <a:r>
              <a:rPr lang="fr-FR" sz="2000" dirty="0"/>
              <a:t> to assemble </a:t>
            </a:r>
            <a:r>
              <a:rPr lang="fr-FR" sz="2000" dirty="0" err="1"/>
              <a:t>EasyCare</a:t>
            </a:r>
            <a:r>
              <a:rPr lang="fr-FR" sz="20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 err="1"/>
              <a:t>Recommend</a:t>
            </a:r>
            <a:r>
              <a:rPr lang="fr-FR" sz="2000" dirty="0"/>
              <a:t> a dilatation up to 5,5 (if in OR)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3" t="11813" r="11423" b="12196"/>
          <a:stretch/>
        </p:blipFill>
        <p:spPr>
          <a:xfrm>
            <a:off x="312049" y="3630305"/>
            <a:ext cx="1319101" cy="136307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337" y="3690896"/>
            <a:ext cx="2655870" cy="122378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395" y="3690897"/>
            <a:ext cx="3024941" cy="1223783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>
            <a:off x="1770398" y="4177426"/>
            <a:ext cx="545690" cy="25072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5250456" y="4177426"/>
            <a:ext cx="545690" cy="25072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726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exAmple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2545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Synechiaes</a:t>
            </a:r>
            <a:r>
              <a:rPr lang="fr-FR" sz="3600" dirty="0"/>
              <a:t> </a:t>
            </a:r>
            <a:r>
              <a:rPr lang="fr-FR" sz="3600" dirty="0" err="1"/>
              <a:t>removal</a:t>
            </a:r>
            <a:r>
              <a:rPr lang="fr-FR" sz="3600" dirty="0"/>
              <a:t> by Pr. Fernandez</a:t>
            </a:r>
          </a:p>
        </p:txBody>
      </p:sp>
      <p:pic>
        <p:nvPicPr>
          <p:cNvPr id="3" name="480-Levée de synéchie par le Pr Fernandez" descr="480-Levée de synéchie par le Pr Fernandez">
            <a:hlinkClick r:id="" action="ppaction://media"/>
            <a:extLst>
              <a:ext uri="{FF2B5EF4-FFF2-40B4-BE49-F238E27FC236}">
                <a16:creationId xmlns:a16="http://schemas.microsoft.com/office/drawing/2014/main" id="{8A955255-8900-97B0-5078-3AEB45E0D6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659" y="1147363"/>
            <a:ext cx="6992681" cy="393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5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9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1237</TotalTime>
  <Words>716</Words>
  <Application>Microsoft Macintosh PowerPoint</Application>
  <PresentationFormat>Affichage à l'écran (16:9)</PresentationFormat>
  <Paragraphs>167</Paragraphs>
  <Slides>17</Slides>
  <Notes>10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Arial</vt:lpstr>
      <vt:lpstr>Calibri</vt:lpstr>
      <vt:lpstr>Franklin Gothic Book</vt:lpstr>
      <vt:lpstr>Roboto Condensed</vt:lpstr>
      <vt:lpstr>Roboto Condensed Light</vt:lpstr>
      <vt:lpstr>Roboto Condensed Regular</vt:lpstr>
      <vt:lpstr>Wingdings</vt:lpstr>
      <vt:lpstr>Delmont</vt:lpstr>
      <vt:lpstr>EasyCare</vt:lpstr>
      <vt:lpstr>EASYcare OVERVIEW</vt:lpstr>
      <vt:lpstr>What’s in the set ?</vt:lpstr>
      <vt:lpstr>A 7Fr. Operating sheath</vt:lpstr>
      <vt:lpstr>A HD quality vision</vt:lpstr>
      <vt:lpstr>EaSYcare AND ITS COMPETITORS</vt:lpstr>
      <vt:lpstr>STORZ</vt:lpstr>
      <vt:lpstr>R. Wolf</vt:lpstr>
      <vt:lpstr>OLYMPUS</vt:lpstr>
      <vt:lpstr>TONTARRA</vt:lpstr>
      <vt:lpstr>HOW TO MAKE A DEMO WITH EASYcare ?</vt:lpstr>
      <vt:lpstr>Indications in consulting room</vt:lpstr>
      <vt:lpstr>Indications in OR</vt:lpstr>
      <vt:lpstr>The adjutsments of the bipolar generators for electrodes </vt:lpstr>
      <vt:lpstr>Tips &amp; tricks</vt:lpstr>
      <vt:lpstr>exAmple</vt:lpstr>
      <vt:lpstr>Synechiaes removal by Pr. Fernandez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Gaëlle ALAMELOU</cp:lastModifiedBy>
  <cp:revision>169</cp:revision>
  <dcterms:created xsi:type="dcterms:W3CDTF">2017-05-24T08:43:04Z</dcterms:created>
  <dcterms:modified xsi:type="dcterms:W3CDTF">2022-06-22T11:46:28Z</dcterms:modified>
</cp:coreProperties>
</file>