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62" r:id="rId3"/>
    <p:sldId id="264" r:id="rId4"/>
    <p:sldId id="271" r:id="rId5"/>
    <p:sldId id="263" r:id="rId6"/>
    <p:sldId id="265" r:id="rId7"/>
    <p:sldId id="283" r:id="rId8"/>
    <p:sldId id="284" r:id="rId9"/>
    <p:sldId id="286" r:id="rId10"/>
    <p:sldId id="285" r:id="rId11"/>
    <p:sldId id="287" r:id="rId12"/>
    <p:sldId id="289" r:id="rId13"/>
    <p:sldId id="272" r:id="rId14"/>
    <p:sldId id="273" r:id="rId15"/>
    <p:sldId id="275" r:id="rId16"/>
  </p:sldIdLst>
  <p:sldSz cx="9144000" cy="5143500" type="screen16x9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000E"/>
    <a:srgbClr val="8F467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4695" autoAdjust="0"/>
  </p:normalViewPr>
  <p:slideViewPr>
    <p:cSldViewPr snapToGrid="0" snapToObjects="1">
      <p:cViewPr varScale="1">
        <p:scale>
          <a:sx n="127" d="100"/>
          <a:sy n="127" d="100"/>
        </p:scale>
        <p:origin x="1146" y="1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1C703-7154-4081-A362-2754B5BEDBCA}" type="datetimeFigureOut">
              <a:rPr lang="fr-FR" smtClean="0"/>
              <a:t>24/02/2020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D0E02-18FD-4B6C-8F19-45DC4D42F8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506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6985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4731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129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Système pour épreuve au bleu seulement</a:t>
            </a:r>
            <a:r>
              <a:rPr lang="fr-FR" b="1" baseline="0" dirty="0"/>
              <a:t> !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8053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182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0888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Prix</a:t>
            </a:r>
            <a:r>
              <a:rPr lang="fr-FR" b="1" baseline="0" dirty="0"/>
              <a:t> ?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41661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/>
              <a:t>Prix ?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652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8140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25195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184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Hystérectomie subtotale ou totale sans solution pour la découpe</a:t>
            </a:r>
          </a:p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29992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8242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861586"/>
            <a:ext cx="8229600" cy="857250"/>
          </a:xfrm>
        </p:spPr>
        <p:txBody>
          <a:bodyPr/>
          <a:lstStyle>
            <a:lvl1pPr>
              <a:defRPr b="1" i="0">
                <a:solidFill>
                  <a:srgbClr val="2B000E"/>
                </a:solidFill>
                <a:latin typeface="Roboto Condense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805432"/>
            <a:ext cx="8229600" cy="635876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8F467F"/>
                </a:solidFill>
                <a:latin typeface="Roboto Condensed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105" y="401749"/>
            <a:ext cx="2114000" cy="207905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3">
            <a:alphaModFix amt="2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399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205979"/>
            <a:ext cx="7715199" cy="857250"/>
          </a:xfrm>
        </p:spPr>
        <p:txBody>
          <a:bodyPr/>
          <a:lstStyle>
            <a:lvl1pPr algn="l">
              <a:defRPr b="1" i="0">
                <a:solidFill>
                  <a:srgbClr val="8F467F"/>
                </a:solidFill>
                <a:latin typeface="Roboto Condensed"/>
                <a:cs typeface="Roboto Condensed Bol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3534" y="1372790"/>
            <a:ext cx="8229600" cy="3377769"/>
          </a:xfrm>
        </p:spPr>
        <p:txBody>
          <a:bodyPr/>
          <a:lstStyle>
            <a:lvl1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1pPr>
            <a:lvl2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2pPr>
            <a:lvl3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3pPr>
            <a:lvl4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4pPr>
            <a:lvl5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24/02/2020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/>
          <a:srcRect l="33806" t="-74" r="30599" b="64062"/>
          <a:stretch/>
        </p:blipFill>
        <p:spPr>
          <a:xfrm>
            <a:off x="439200" y="463635"/>
            <a:ext cx="457200" cy="45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98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Pr>
        <a:solidFill>
          <a:srgbClr val="8F46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15871" y="3305176"/>
            <a:ext cx="7178841" cy="1021556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  <a:latin typeface="Roboto Condense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15871" y="2180035"/>
            <a:ext cx="7178842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6023" y="3414218"/>
            <a:ext cx="559190" cy="55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566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24/02/2020</a:t>
            </a:fld>
            <a:endParaRPr lang="fr-FR"/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9" name="Connecteur droit 18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039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24/02/2020</a:t>
            </a:fld>
            <a:endParaRPr lang="fr-FR"/>
          </a:p>
        </p:txBody>
      </p:sp>
      <p:sp>
        <p:nvSpPr>
          <p:cNvPr id="1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8" name="Connecteur droit 17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56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>
                <a:solidFill>
                  <a:srgbClr val="8F467F"/>
                </a:solidFill>
                <a:latin typeface="Roboto Condense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272659"/>
          </a:xfrm>
        </p:spPr>
        <p:txBody>
          <a:bodyPr/>
          <a:lstStyle>
            <a:lvl1pPr>
              <a:defRPr sz="3200" b="0" i="0">
                <a:solidFill>
                  <a:srgbClr val="2B000E"/>
                </a:solidFill>
                <a:latin typeface="Roboto Condensed"/>
              </a:defRPr>
            </a:lvl1pPr>
            <a:lvl2pPr>
              <a:defRPr sz="2800" b="0" i="0">
                <a:solidFill>
                  <a:srgbClr val="2B000E"/>
                </a:solidFill>
                <a:latin typeface="Roboto Condensed"/>
              </a:defRPr>
            </a:lvl2pPr>
            <a:lvl3pPr>
              <a:defRPr sz="2400" b="0" i="0">
                <a:solidFill>
                  <a:srgbClr val="2B000E"/>
                </a:solidFill>
                <a:latin typeface="Roboto Condensed"/>
              </a:defRPr>
            </a:lvl3pPr>
            <a:lvl4pPr>
              <a:defRPr sz="2000" b="0" i="0">
                <a:solidFill>
                  <a:srgbClr val="2B000E"/>
                </a:solidFill>
                <a:latin typeface="Roboto Condensed"/>
              </a:defRPr>
            </a:lvl4pPr>
            <a:lvl5pPr>
              <a:defRPr sz="2000" b="0" i="0">
                <a:solidFill>
                  <a:srgbClr val="2B000E"/>
                </a:solidFill>
                <a:latin typeface="Roboto Condensed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401121"/>
          </a:xfrm>
        </p:spPr>
        <p:txBody>
          <a:bodyPr/>
          <a:lstStyle>
            <a:lvl1pPr marL="0" indent="0">
              <a:buNone/>
              <a:defRPr sz="14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24/02/2020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2785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4650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24/02/2020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395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24/02/2020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5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7" r:id="rId5"/>
    <p:sldLayoutId id="2147483668" r:id="rId6"/>
    <p:sldLayoutId id="2147483669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8F467F"/>
          </a:solidFill>
          <a:latin typeface="Roboto Condensed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2B000E"/>
          </a:solidFill>
          <a:latin typeface="Roboto Condensed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2B000E"/>
          </a:solidFill>
          <a:latin typeface="Roboto Condensed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2B000E"/>
          </a:solidFill>
          <a:latin typeface="Roboto Condensed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2B000E"/>
          </a:solidFill>
          <a:latin typeface="Roboto Condensed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2B000E"/>
          </a:solidFill>
          <a:latin typeface="Roboto Condensed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Endojack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805431"/>
            <a:ext cx="8229600" cy="950923"/>
          </a:xfrm>
        </p:spPr>
        <p:txBody>
          <a:bodyPr>
            <a:noAutofit/>
          </a:bodyPr>
          <a:lstStyle/>
          <a:p>
            <a:r>
              <a:rPr lang="fr-FR" dirty="0"/>
              <a:t>Le manipulateur utérin malin</a:t>
            </a:r>
          </a:p>
        </p:txBody>
      </p:sp>
    </p:spTree>
    <p:extLst>
      <p:ext uri="{BB962C8B-B14F-4D97-AF65-F5344CB8AC3E}">
        <p14:creationId xmlns:p14="http://schemas.microsoft.com/office/powerpoint/2010/main" val="250935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 D’</a:t>
            </a:r>
            <a:r>
              <a:rPr lang="fr-FR" dirty="0" err="1"/>
              <a:t>Endojack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405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971600" y="1553529"/>
            <a:ext cx="6225239" cy="272366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300" dirty="0"/>
              <a:t>Un manipulateur utérin stérile à usage unique</a:t>
            </a: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7124164" y="3705417"/>
            <a:ext cx="1731264" cy="10607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/>
              <a:t>Ballonnet de fixation</a:t>
            </a:r>
          </a:p>
        </p:txBody>
      </p:sp>
      <p:cxnSp>
        <p:nvCxnSpPr>
          <p:cNvPr id="4" name="Connecteur droit avec flèche 3"/>
          <p:cNvCxnSpPr/>
          <p:nvPr/>
        </p:nvCxnSpPr>
        <p:spPr>
          <a:xfrm flipH="1" flipV="1">
            <a:off x="6453604" y="3540825"/>
            <a:ext cx="585216" cy="3291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V="1">
            <a:off x="5847052" y="3705417"/>
            <a:ext cx="310896" cy="4504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u contenu 2"/>
          <p:cNvSpPr txBox="1">
            <a:spLocks/>
          </p:cNvSpPr>
          <p:nvPr/>
        </p:nvSpPr>
        <p:spPr>
          <a:xfrm>
            <a:off x="4806160" y="3943069"/>
            <a:ext cx="2081784" cy="1286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/>
              <a:t>Embout </a:t>
            </a:r>
            <a:r>
              <a:rPr lang="fr-FR" sz="1800" dirty="0" err="1"/>
              <a:t>atraumatique</a:t>
            </a:r>
            <a:r>
              <a:rPr lang="fr-FR" sz="1800" dirty="0"/>
              <a:t> pour éviter les perforations</a:t>
            </a:r>
          </a:p>
        </p:txBody>
      </p:sp>
      <p:cxnSp>
        <p:nvCxnSpPr>
          <p:cNvPr id="17" name="Connecteur droit avec flèche 16"/>
          <p:cNvCxnSpPr/>
          <p:nvPr/>
        </p:nvCxnSpPr>
        <p:spPr>
          <a:xfrm flipH="1">
            <a:off x="6642581" y="2413065"/>
            <a:ext cx="310895" cy="52951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space réservé du contenu 2"/>
          <p:cNvSpPr txBox="1">
            <a:spLocks/>
          </p:cNvSpPr>
          <p:nvPr/>
        </p:nvSpPr>
        <p:spPr>
          <a:xfrm>
            <a:off x="6261803" y="1375500"/>
            <a:ext cx="2673339" cy="1141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/>
              <a:t>Module pour changer la longueur de l’embout de 1 cm</a:t>
            </a:r>
          </a:p>
        </p:txBody>
      </p:sp>
      <p:cxnSp>
        <p:nvCxnSpPr>
          <p:cNvPr id="21" name="Connecteur droit avec flèche 20"/>
          <p:cNvCxnSpPr/>
          <p:nvPr/>
        </p:nvCxnSpPr>
        <p:spPr>
          <a:xfrm flipV="1">
            <a:off x="3350367" y="3686190"/>
            <a:ext cx="166686" cy="5909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space réservé du contenu 2"/>
          <p:cNvSpPr txBox="1">
            <a:spLocks/>
          </p:cNvSpPr>
          <p:nvPr/>
        </p:nvSpPr>
        <p:spPr>
          <a:xfrm>
            <a:off x="2484735" y="4277189"/>
            <a:ext cx="1731264" cy="10607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/>
              <a:t>Hystéromètre dilatateur</a:t>
            </a:r>
          </a:p>
        </p:txBody>
      </p:sp>
      <p:cxnSp>
        <p:nvCxnSpPr>
          <p:cNvPr id="24" name="Connecteur droit avec flèche 23"/>
          <p:cNvCxnSpPr/>
          <p:nvPr/>
        </p:nvCxnSpPr>
        <p:spPr>
          <a:xfrm>
            <a:off x="2186404" y="2695512"/>
            <a:ext cx="685240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space réservé du contenu 2"/>
          <p:cNvSpPr txBox="1">
            <a:spLocks/>
          </p:cNvSpPr>
          <p:nvPr/>
        </p:nvSpPr>
        <p:spPr>
          <a:xfrm>
            <a:off x="410238" y="2047402"/>
            <a:ext cx="2451836" cy="1268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/>
              <a:t>Poignée pour antéversion ou rétroversion de l’utérus</a:t>
            </a:r>
          </a:p>
        </p:txBody>
      </p:sp>
      <p:cxnSp>
        <p:nvCxnSpPr>
          <p:cNvPr id="29" name="Connecteur droit avec flèche 28"/>
          <p:cNvCxnSpPr/>
          <p:nvPr/>
        </p:nvCxnSpPr>
        <p:spPr>
          <a:xfrm flipV="1">
            <a:off x="1020368" y="3601371"/>
            <a:ext cx="453426" cy="5545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space réservé du contenu 2"/>
          <p:cNvSpPr txBox="1">
            <a:spLocks/>
          </p:cNvSpPr>
          <p:nvPr/>
        </p:nvSpPr>
        <p:spPr>
          <a:xfrm>
            <a:off x="251411" y="4168278"/>
            <a:ext cx="1809849" cy="6316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/>
              <a:t>Seringue de10cc incluse</a:t>
            </a:r>
          </a:p>
        </p:txBody>
      </p:sp>
      <p:cxnSp>
        <p:nvCxnSpPr>
          <p:cNvPr id="34" name="Connecteur droit avec flèche 33"/>
          <p:cNvCxnSpPr/>
          <p:nvPr/>
        </p:nvCxnSpPr>
        <p:spPr>
          <a:xfrm>
            <a:off x="2529024" y="1641398"/>
            <a:ext cx="737009" cy="3048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space réservé du contenu 2"/>
          <p:cNvSpPr txBox="1">
            <a:spLocks/>
          </p:cNvSpPr>
          <p:nvPr/>
        </p:nvSpPr>
        <p:spPr>
          <a:xfrm>
            <a:off x="899959" y="1111085"/>
            <a:ext cx="2527223" cy="63166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/>
              <a:t>Système de blocage de la position </a:t>
            </a:r>
          </a:p>
        </p:txBody>
      </p:sp>
      <p:cxnSp>
        <p:nvCxnSpPr>
          <p:cNvPr id="38" name="Connecteur droit avec flèche 37"/>
          <p:cNvCxnSpPr/>
          <p:nvPr/>
        </p:nvCxnSpPr>
        <p:spPr>
          <a:xfrm flipH="1">
            <a:off x="3846326" y="1656210"/>
            <a:ext cx="97212" cy="4238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space réservé du contenu 2"/>
          <p:cNvSpPr txBox="1">
            <a:spLocks/>
          </p:cNvSpPr>
          <p:nvPr/>
        </p:nvSpPr>
        <p:spPr>
          <a:xfrm>
            <a:off x="3787277" y="991951"/>
            <a:ext cx="2037765" cy="755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/>
              <a:t>Tubulure pour l’épreuve au bleu</a:t>
            </a:r>
          </a:p>
        </p:txBody>
      </p:sp>
    </p:spTree>
    <p:extLst>
      <p:ext uri="{BB962C8B-B14F-4D97-AF65-F5344CB8AC3E}">
        <p14:creationId xmlns:p14="http://schemas.microsoft.com/office/powerpoint/2010/main" val="3027137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/>
          <p:nvPr/>
        </p:nvPicPr>
        <p:blipFill>
          <a:blip r:embed="rId3"/>
          <a:stretch>
            <a:fillRect/>
          </a:stretch>
        </p:blipFill>
        <p:spPr>
          <a:xfrm>
            <a:off x="4855678" y="106464"/>
            <a:ext cx="3910368" cy="130093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points forts</a:t>
            </a:r>
          </a:p>
        </p:txBody>
      </p:sp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371066" y="1407399"/>
            <a:ext cx="8315733" cy="36157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400" dirty="0" err="1"/>
              <a:t>Endojack</a:t>
            </a:r>
            <a:r>
              <a:rPr lang="fr-FR" sz="2400" dirty="0"/>
              <a:t> présente de nombreux atouts :</a:t>
            </a:r>
          </a:p>
          <a:p>
            <a:pPr lvl="1"/>
            <a:r>
              <a:rPr lang="fr-FR" sz="1800" dirty="0"/>
              <a:t>Pas d’assemblage à faire avant utilisation </a:t>
            </a:r>
            <a:r>
              <a:rPr lang="fr-FR" sz="1800" dirty="0">
                <a:sym typeface="Wingdings" panose="05000000000000000000" pitchFamily="2" charset="2"/>
              </a:rPr>
              <a:t></a:t>
            </a:r>
            <a:r>
              <a:rPr lang="fr-FR" sz="1800" dirty="0"/>
              <a:t> facile d’utilisation</a:t>
            </a:r>
          </a:p>
          <a:p>
            <a:pPr lvl="1"/>
            <a:r>
              <a:rPr lang="fr-FR" sz="1800" dirty="0"/>
              <a:t>A usage unique </a:t>
            </a:r>
            <a:r>
              <a:rPr lang="fr-FR" sz="1800" dirty="0">
                <a:sym typeface="Wingdings" panose="05000000000000000000" pitchFamily="2" charset="2"/>
              </a:rPr>
              <a:t></a:t>
            </a:r>
            <a:r>
              <a:rPr lang="fr-FR" sz="1800" dirty="0"/>
              <a:t> pas de risque de contamination</a:t>
            </a:r>
          </a:p>
          <a:p>
            <a:pPr lvl="1"/>
            <a:r>
              <a:rPr lang="fr-FR" sz="1800" dirty="0"/>
              <a:t>Léger</a:t>
            </a:r>
          </a:p>
          <a:p>
            <a:pPr lvl="1"/>
            <a:r>
              <a:rPr lang="fr-FR" sz="1800" dirty="0"/>
              <a:t>Très bonne fixation de l’utérus via ballonnet</a:t>
            </a:r>
          </a:p>
          <a:p>
            <a:pPr lvl="1"/>
            <a:r>
              <a:rPr lang="fr-FR" sz="1800" dirty="0"/>
              <a:t>Poignée rotative blocable avec </a:t>
            </a:r>
            <a:r>
              <a:rPr lang="fr-FR" sz="1800" b="1" dirty="0"/>
              <a:t>marquage pour le sens de rotation</a:t>
            </a:r>
            <a:r>
              <a:rPr lang="fr-FR" sz="1800" dirty="0"/>
              <a:t> </a:t>
            </a:r>
          </a:p>
          <a:p>
            <a:pPr lvl="1"/>
            <a:r>
              <a:rPr lang="fr-FR" sz="1800" dirty="0"/>
              <a:t>Ajustement facile de la longueur de l’embout du manipulateur</a:t>
            </a:r>
          </a:p>
          <a:p>
            <a:pPr lvl="1"/>
            <a:r>
              <a:rPr lang="fr-FR" sz="1800" dirty="0"/>
              <a:t>Embout </a:t>
            </a:r>
            <a:r>
              <a:rPr lang="fr-FR" sz="1800" dirty="0" err="1"/>
              <a:t>atraumatique</a:t>
            </a:r>
            <a:r>
              <a:rPr lang="fr-FR" sz="1800" dirty="0"/>
              <a:t> et résistant (</a:t>
            </a:r>
            <a:r>
              <a:rPr lang="fr-FR" sz="1800" dirty="0" err="1"/>
              <a:t>stainless</a:t>
            </a:r>
            <a:r>
              <a:rPr lang="fr-FR" sz="1800" dirty="0"/>
              <a:t> </a:t>
            </a:r>
            <a:r>
              <a:rPr lang="fr-FR" sz="1800" dirty="0" err="1"/>
              <a:t>steal</a:t>
            </a:r>
            <a:r>
              <a:rPr lang="fr-FR" sz="1800" dirty="0"/>
              <a:t> dans l’embout)</a:t>
            </a:r>
          </a:p>
          <a:p>
            <a:pPr lvl="1"/>
            <a:r>
              <a:rPr lang="fr-FR" sz="1800" dirty="0"/>
              <a:t>Présence d’une canule pour le test au bleu (perméabilité des trompes)</a:t>
            </a:r>
          </a:p>
          <a:p>
            <a:pPr lvl="1"/>
            <a:r>
              <a:rPr lang="fr-FR" sz="1800" dirty="0"/>
              <a:t>Hystéromètre dilatateur inclus</a:t>
            </a:r>
          </a:p>
        </p:txBody>
      </p:sp>
    </p:spTree>
    <p:extLst>
      <p:ext uri="{BB962C8B-B14F-4D97-AF65-F5344CB8AC3E}">
        <p14:creationId xmlns:p14="http://schemas.microsoft.com/office/powerpoint/2010/main" val="1103534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Endojack</a:t>
            </a:r>
            <a:r>
              <a:rPr lang="fr-FR" dirty="0"/>
              <a:t> face a la concurrence</a:t>
            </a:r>
          </a:p>
        </p:txBody>
      </p:sp>
    </p:spTree>
    <p:extLst>
      <p:ext uri="{BB962C8B-B14F-4D97-AF65-F5344CB8AC3E}">
        <p14:creationId xmlns:p14="http://schemas.microsoft.com/office/powerpoint/2010/main" val="474485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VECTEC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638870"/>
              </p:ext>
            </p:extLst>
          </p:nvPr>
        </p:nvGraphicFramePr>
        <p:xfrm>
          <a:off x="4207476" y="751726"/>
          <a:ext cx="4582511" cy="37471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52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57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032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680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 </a:t>
                      </a:r>
                      <a:r>
                        <a:rPr lang="fr-FR" b="1" dirty="0"/>
                        <a:t>Prix</a:t>
                      </a:r>
                      <a:r>
                        <a:rPr lang="fr-FR" dirty="0"/>
                        <a:t> (22€ tarif</a:t>
                      </a:r>
                      <a:r>
                        <a:rPr lang="fr-FR" baseline="0" dirty="0"/>
                        <a:t> groupement)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b="0" baseline="0" dirty="0">
                          <a:solidFill>
                            <a:srgbClr val="FF0000"/>
                          </a:solidFill>
                        </a:rPr>
                        <a:t>Fixation </a:t>
                      </a:r>
                      <a:r>
                        <a:rPr lang="fr-FR" b="1" baseline="0" dirty="0">
                          <a:solidFill>
                            <a:srgbClr val="FF0000"/>
                          </a:solidFill>
                        </a:rPr>
                        <a:t>mauvaise</a:t>
                      </a:r>
                      <a:r>
                        <a:rPr lang="fr-FR" b="0" baseline="0" dirty="0">
                          <a:solidFill>
                            <a:srgbClr val="FF0000"/>
                          </a:solidFill>
                        </a:rPr>
                        <a:t> de l’utérus par aspiration (connexion au vide du bloc)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Pas d’orientation de l’utérus </a:t>
                      </a:r>
                      <a:r>
                        <a:rPr lang="fr-FR" baseline="0" dirty="0"/>
                        <a:t>et de possibilité de bloquer la position : obligation d’une aide opératoire 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/>
                        <a:t>Adaptateur de longueur de l’embout en pièce détaché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02164" y="1659858"/>
            <a:ext cx="3545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Vectec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propose le CAUT60 :</a:t>
            </a:r>
          </a:p>
        </p:txBody>
      </p:sp>
      <p:sp>
        <p:nvSpPr>
          <p:cNvPr id="13" name="Plus 12"/>
          <p:cNvSpPr/>
          <p:nvPr/>
        </p:nvSpPr>
        <p:spPr>
          <a:xfrm>
            <a:off x="5107368" y="934646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407197" y="912787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Picture 2" descr="Résultat de recherche d'images pour &quot;vectec manipulateur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10" y="2340815"/>
            <a:ext cx="3441988" cy="2158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402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CLINICAL INNOVATIONS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265107"/>
              </p:ext>
            </p:extLst>
          </p:nvPr>
        </p:nvGraphicFramePr>
        <p:xfrm>
          <a:off x="4207476" y="1171940"/>
          <a:ext cx="4826796" cy="3747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3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3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032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680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600" b="1" baseline="0" dirty="0">
                          <a:solidFill>
                            <a:srgbClr val="FF0000"/>
                          </a:solidFill>
                        </a:rPr>
                        <a:t>Prix </a:t>
                      </a:r>
                      <a:r>
                        <a:rPr lang="fr-FR" sz="1600" baseline="0" dirty="0">
                          <a:solidFill>
                            <a:srgbClr val="FF0000"/>
                          </a:solidFill>
                        </a:rPr>
                        <a:t>(61€ prix CH)</a:t>
                      </a:r>
                      <a:endParaRPr lang="fr-FR" sz="1600" dirty="0">
                        <a:solidFill>
                          <a:srgbClr val="FF0000"/>
                        </a:solidFill>
                      </a:endParaRP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sz="1600" dirty="0"/>
                        <a:t>Les</a:t>
                      </a:r>
                      <a:r>
                        <a:rPr lang="fr-FR" sz="1600" baseline="0" dirty="0"/>
                        <a:t> deux tubulures ne sont pas intégrés dans le manipulateur : gêne lors des rotations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sz="1600" baseline="0" dirty="0"/>
                        <a:t>Pas de blocage de positionnement possible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sz="1600" baseline="0" dirty="0"/>
                        <a:t>Adaptateur de longueur de l’embout en pièce détaché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sz="1600" baseline="0" dirty="0"/>
                        <a:t>Rétroversion à 120° change l’aspect de l’anatomie (trop prononcée) rendant le geste opératoire compliquée.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02164" y="1391675"/>
            <a:ext cx="3545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Clinical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innovations propose </a:t>
            </a:r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Clearview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:</a:t>
            </a:r>
          </a:p>
        </p:txBody>
      </p:sp>
      <p:sp>
        <p:nvSpPr>
          <p:cNvPr id="13" name="Plus 12"/>
          <p:cNvSpPr/>
          <p:nvPr/>
        </p:nvSpPr>
        <p:spPr>
          <a:xfrm>
            <a:off x="5000043" y="1363355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407196" y="1341628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 descr="Résultat de recherche d'images pour &quot;clearview manipulateur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7"/>
          <a:stretch/>
        </p:blipFill>
        <p:spPr bwMode="auto">
          <a:xfrm>
            <a:off x="389112" y="2099561"/>
            <a:ext cx="3371737" cy="279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063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ésultat de recherche d'images pour &quot;cooper surgical manipulateur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96413">
            <a:off x="993949" y="1780103"/>
            <a:ext cx="1986015" cy="344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COOPER SURGICAL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212724"/>
              </p:ext>
            </p:extLst>
          </p:nvPr>
        </p:nvGraphicFramePr>
        <p:xfrm>
          <a:off x="4572000" y="1319359"/>
          <a:ext cx="4217987" cy="353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0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7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808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2307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Disponible avec la coupole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/>
                        <a:t>Assemblage </a:t>
                      </a:r>
                      <a:r>
                        <a:rPr lang="fr-FR" baseline="0" dirty="0"/>
                        <a:t>à faire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/>
                        <a:t>Gestion en stock des 6 embouts disponibles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155644" y="1187917"/>
            <a:ext cx="42212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Cooper </a:t>
            </a:r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surgical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propose le </a:t>
            </a:r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Rumi</a:t>
            </a:r>
            <a:r>
              <a:rPr lang="fr-FR" sz="2000">
                <a:latin typeface="Roboto Condensed" pitchFamily="2" charset="0"/>
                <a:ea typeface="Roboto Condensed" pitchFamily="2" charset="0"/>
              </a:rPr>
              <a:t> II, 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un manipulateur semi-réutilisable (seul l’embout est jetable) :</a:t>
            </a:r>
          </a:p>
        </p:txBody>
      </p:sp>
      <p:sp>
        <p:nvSpPr>
          <p:cNvPr id="13" name="Plus 12"/>
          <p:cNvSpPr/>
          <p:nvPr/>
        </p:nvSpPr>
        <p:spPr>
          <a:xfrm>
            <a:off x="5730083" y="1465142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813910" y="1446029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492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ésultat de recherche d'images pour &quot;vcare dx plus conmed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56909" y="1498513"/>
            <a:ext cx="3536049" cy="353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CONMED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247731"/>
              </p:ext>
            </p:extLst>
          </p:nvPr>
        </p:nvGraphicFramePr>
        <p:xfrm>
          <a:off x="4572000" y="1319359"/>
          <a:ext cx="4217987" cy="353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0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7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808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2307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Adaptation facile de la longueur de l’embout.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Disponible avec la coupole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Pas d’orientation de l’utérus </a:t>
                      </a:r>
                      <a:r>
                        <a:rPr lang="fr-FR" baseline="0" dirty="0"/>
                        <a:t>et de possibilité de bloquer la position : obligation d’une aide opératoire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13586" y="1144570"/>
            <a:ext cx="42212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Conmed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propose le </a:t>
            </a:r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VCare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DX Plus :</a:t>
            </a:r>
          </a:p>
        </p:txBody>
      </p:sp>
      <p:sp>
        <p:nvSpPr>
          <p:cNvPr id="13" name="Plus 12"/>
          <p:cNvSpPr/>
          <p:nvPr/>
        </p:nvSpPr>
        <p:spPr>
          <a:xfrm>
            <a:off x="5730083" y="1465142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813910" y="1446029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8784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UTAH MEDICAL PRODUCTS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57980" y="1695748"/>
            <a:ext cx="45138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Utah </a:t>
            </a:r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medical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products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propose le </a:t>
            </a:r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Lumin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qui est globalement identique à </a:t>
            </a:r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EndoJack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.</a:t>
            </a:r>
          </a:p>
          <a:p>
            <a:endParaRPr lang="fr-FR" sz="2000" dirty="0">
              <a:latin typeface="Roboto Condensed" pitchFamily="2" charset="0"/>
              <a:ea typeface="Roboto Condensed" pitchFamily="2" charset="0"/>
            </a:endParaRPr>
          </a:p>
          <a:p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Les seules différences sont :</a:t>
            </a:r>
          </a:p>
          <a:p>
            <a:pPr marL="342900" indent="-342900">
              <a:buFontTx/>
              <a:buChar char="-"/>
            </a:pP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Embout distal qui est en </a:t>
            </a:r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stainless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steal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  <a:p>
            <a:pPr marL="342900" indent="-342900">
              <a:buFontTx/>
              <a:buChar char="-"/>
            </a:pP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La forme de la poignée et le mécanisme de déplacement de l’embout</a:t>
            </a:r>
          </a:p>
        </p:txBody>
      </p:sp>
      <p:pic>
        <p:nvPicPr>
          <p:cNvPr id="8" name="Image 7" descr="Résultat de recherche d'images pour &quot;uterin manipulator&quot;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974" y="1427365"/>
            <a:ext cx="2783536" cy="27835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5606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Canule de </a:t>
            </a:r>
            <a:r>
              <a:rPr lang="fr-FR" dirty="0" err="1"/>
              <a:t>Spackman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256032" y="1212301"/>
            <a:ext cx="851611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Roboto Condensed" pitchFamily="2" charset="0"/>
                <a:ea typeface="Roboto Condensed" pitchFamily="2" charset="0"/>
              </a:rPr>
              <a:t>A savoir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, les canules de </a:t>
            </a:r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Spackman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peuvent être utilisées pour la manipulation de l’utérus. Ce sont des manipulateurs utérins « light ». </a:t>
            </a:r>
          </a:p>
          <a:p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Il n’y a pas de fixation de l’utérus donc sa manipulation est moins aisée : une aide opératoire est indispensable ! Elles permettent surtout l’injection de liquide dans l’utérus.</a:t>
            </a:r>
          </a:p>
        </p:txBody>
      </p:sp>
      <p:pic>
        <p:nvPicPr>
          <p:cNvPr id="5122" name="Picture 2" descr="Résultat de recherche d'images pour &quot;canule spackman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53" y="2815382"/>
            <a:ext cx="5589157" cy="1382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5845189" y="3068944"/>
            <a:ext cx="2838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Roboto Condensed" pitchFamily="2" charset="0"/>
                <a:ea typeface="Roboto Condensed" pitchFamily="2" charset="0"/>
              </a:rPr>
              <a:t>Il y a de très nombreux fournisseurs !!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19942" y="4064306"/>
            <a:ext cx="85161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Et les </a:t>
            </a:r>
            <a:r>
              <a:rPr lang="fr-FR" sz="2000" b="1" dirty="0">
                <a:latin typeface="Roboto Condensed" pitchFamily="2" charset="0"/>
                <a:ea typeface="Roboto Condensed" pitchFamily="2" charset="0"/>
              </a:rPr>
              <a:t>hystéromètres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peuvent égerment être utilisés pour manipuler l’utérus, avec des compresses et des pinces de Pozzi pour maintenir le tout. </a:t>
            </a:r>
          </a:p>
        </p:txBody>
      </p:sp>
    </p:spTree>
    <p:extLst>
      <p:ext uri="{BB962C8B-B14F-4D97-AF65-F5344CB8AC3E}">
        <p14:creationId xmlns:p14="http://schemas.microsoft.com/office/powerpoint/2010/main" val="1308231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ésultat de recherche d'images pour &quot;richard wolf uterine manipulator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21" b="26384"/>
          <a:stretch/>
        </p:blipFill>
        <p:spPr bwMode="auto">
          <a:xfrm>
            <a:off x="4081399" y="3503101"/>
            <a:ext cx="5062601" cy="1398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Manipulateurs utérins réutilisables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08431" y="1176940"/>
            <a:ext cx="827836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Roboto Condensed" pitchFamily="2" charset="0"/>
                <a:ea typeface="Roboto Condensed" pitchFamily="2" charset="0"/>
              </a:rPr>
              <a:t>A savoir également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la présence sur le marché de manipulateurs utérins réutilisables. Cependant ceux-ci sont de manière générale, compliqué à assembler et difficile d’utilisation, ce qui entraîne un plus long temps opératoire au bloc. </a:t>
            </a:r>
          </a:p>
          <a:p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En plus du coût généré par ce temps opératoire plus long, le coût à l’achat et de stérilisation rendent le produit peu attractif économiquement également.</a:t>
            </a:r>
          </a:p>
          <a:p>
            <a:endParaRPr lang="fr-FR" sz="2000" dirty="0">
              <a:latin typeface="Roboto Condensed" pitchFamily="2" charset="0"/>
              <a:ea typeface="Roboto Condensed" pitchFamily="2" charset="0"/>
            </a:endParaRPr>
          </a:p>
          <a:p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Les deux principaux fournisseurs sont : </a:t>
            </a:r>
          </a:p>
          <a:p>
            <a:pPr marL="342900" indent="-342900">
              <a:buFontTx/>
              <a:buChar char="-"/>
            </a:pPr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Storz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(7 différents modèles)</a:t>
            </a:r>
          </a:p>
          <a:p>
            <a:pPr marL="342900" indent="-342900">
              <a:buFontTx/>
              <a:buChar char="-"/>
            </a:pP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Richard Wolf</a:t>
            </a:r>
          </a:p>
          <a:p>
            <a:pPr marL="342900" indent="-342900">
              <a:buFontTx/>
              <a:buChar char="-"/>
            </a:pP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904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Comment utiliser </a:t>
            </a:r>
            <a:r>
              <a:rPr lang="fr-FR" dirty="0" err="1"/>
              <a:t>Endojack</a:t>
            </a:r>
            <a:r>
              <a:rPr lang="fr-FR" dirty="0"/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1967725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indications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2202" y="1343321"/>
            <a:ext cx="8292134" cy="3494150"/>
          </a:xfrm>
        </p:spPr>
        <p:txBody>
          <a:bodyPr>
            <a:normAutofit/>
          </a:bodyPr>
          <a:lstStyle/>
          <a:p>
            <a:r>
              <a:rPr lang="fr-FR" sz="2400" u="sng" dirty="0"/>
              <a:t>Pathologies</a:t>
            </a:r>
            <a:r>
              <a:rPr lang="fr-FR" sz="2400" dirty="0"/>
              <a:t> : </a:t>
            </a:r>
          </a:p>
          <a:p>
            <a:pPr lvl="1"/>
            <a:r>
              <a:rPr lang="fr-FR" sz="2000" dirty="0"/>
              <a:t>Stérilisation tubaire</a:t>
            </a:r>
          </a:p>
          <a:p>
            <a:pPr lvl="1"/>
            <a:r>
              <a:rPr lang="fr-FR" sz="2000" dirty="0"/>
              <a:t>Myomectomie</a:t>
            </a:r>
          </a:p>
          <a:p>
            <a:pPr lvl="1"/>
            <a:r>
              <a:rPr lang="fr-FR" sz="2000" dirty="0" err="1"/>
              <a:t>Kystectomie</a:t>
            </a:r>
            <a:endParaRPr lang="fr-FR" sz="2000" dirty="0"/>
          </a:p>
          <a:p>
            <a:pPr lvl="1"/>
            <a:r>
              <a:rPr lang="fr-FR" sz="2000" dirty="0"/>
              <a:t>Laparoscopie diagnostique</a:t>
            </a:r>
          </a:p>
          <a:p>
            <a:pPr lvl="1"/>
            <a:r>
              <a:rPr lang="fr-FR" sz="2000" dirty="0" err="1"/>
              <a:t>Chromoperturbation</a:t>
            </a:r>
            <a:endParaRPr lang="fr-FR" sz="2000" dirty="0"/>
          </a:p>
          <a:p>
            <a:pPr lvl="1"/>
            <a:r>
              <a:rPr lang="fr-FR" sz="2000" dirty="0"/>
              <a:t>Traitement de l'endométriose</a:t>
            </a:r>
          </a:p>
          <a:p>
            <a:pPr lvl="1"/>
            <a:r>
              <a:rPr lang="fr-FR" sz="2000" dirty="0" err="1"/>
              <a:t>Promontofixation</a:t>
            </a:r>
            <a:endParaRPr lang="fr-FR" sz="2000" dirty="0"/>
          </a:p>
          <a:p>
            <a:pPr lvl="1"/>
            <a:r>
              <a:rPr lang="fr-FR" sz="2000" dirty="0"/>
              <a:t>Hystérectomie subtotale </a:t>
            </a:r>
          </a:p>
        </p:txBody>
      </p:sp>
    </p:spTree>
    <p:extLst>
      <p:ext uri="{BB962C8B-B14F-4D97-AF65-F5344CB8AC3E}">
        <p14:creationId xmlns:p14="http://schemas.microsoft.com/office/powerpoint/2010/main" val="3545701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Instructions d’utilisations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4665" y="1173614"/>
            <a:ext cx="8292134" cy="3690994"/>
          </a:xfrm>
        </p:spPr>
        <p:txBody>
          <a:bodyPr>
            <a:normAutofit fontScale="92500" lnSpcReduction="20000"/>
          </a:bodyPr>
          <a:lstStyle/>
          <a:p>
            <a:r>
              <a:rPr lang="fr-FR" sz="2400" dirty="0"/>
              <a:t>Ouvrir le packaging du manipulateur utérin.</a:t>
            </a:r>
          </a:p>
          <a:p>
            <a:r>
              <a:rPr lang="fr-FR" sz="2400" dirty="0"/>
              <a:t>Utiliser l’hystéromètre dilatateur pour dilater le col de l’utérus et mesurer la profondeur de l’utérus.</a:t>
            </a:r>
          </a:p>
          <a:p>
            <a:r>
              <a:rPr lang="fr-FR" sz="2400" dirty="0"/>
              <a:t>Modifier la longueur de l’embout du manipulateur si besoin.</a:t>
            </a:r>
          </a:p>
          <a:p>
            <a:r>
              <a:rPr lang="fr-FR" sz="2400" dirty="0"/>
              <a:t>Insérer entièrement l’embout du manipulateur dans la cavité utérine. La poignée doit être orientée vers le haut.</a:t>
            </a:r>
          </a:p>
          <a:p>
            <a:r>
              <a:rPr lang="fr-FR" sz="2400" dirty="0"/>
              <a:t>Injecter 10 cc de sérum physiologique à l’aide de la seringue fournie pour gonfler le ballonnet. Vérifier la bonne fixation du manipulateur. </a:t>
            </a:r>
          </a:p>
          <a:p>
            <a:r>
              <a:rPr lang="fr-FR" sz="2400" dirty="0"/>
              <a:t>Tourner la poignée pour réaliser une antéversion ou une rétroversion de l’utérus. Bloquer cette position si besoin.</a:t>
            </a:r>
          </a:p>
          <a:p>
            <a:r>
              <a:rPr lang="fr-FR" sz="2400" dirty="0"/>
              <a:t>Utiliser la tubulure bleu pour réaliser le test au bleu si besoin.</a:t>
            </a:r>
          </a:p>
        </p:txBody>
      </p:sp>
    </p:spTree>
    <p:extLst>
      <p:ext uri="{BB962C8B-B14F-4D97-AF65-F5344CB8AC3E}">
        <p14:creationId xmlns:p14="http://schemas.microsoft.com/office/powerpoint/2010/main" val="3740726698"/>
      </p:ext>
    </p:extLst>
  </p:cSld>
  <p:clrMapOvr>
    <a:masterClrMapping/>
  </p:clrMapOvr>
</p:sld>
</file>

<file path=ppt/theme/theme1.xml><?xml version="1.0" encoding="utf-8"?>
<a:theme xmlns:a="http://schemas.openxmlformats.org/drawingml/2006/main" name="Delmont">
  <a:themeElements>
    <a:clrScheme name="Couleurs Delmont">
      <a:dk1>
        <a:srgbClr val="20000D"/>
      </a:dk1>
      <a:lt1>
        <a:sysClr val="window" lastClr="FFFFFF"/>
      </a:lt1>
      <a:dk2>
        <a:srgbClr val="1F497D"/>
      </a:dk2>
      <a:lt2>
        <a:srgbClr val="EEECE1"/>
      </a:lt2>
      <a:accent1>
        <a:srgbClr val="8F467F"/>
      </a:accent1>
      <a:accent2>
        <a:srgbClr val="6C6B61"/>
      </a:accent2>
      <a:accent3>
        <a:srgbClr val="20000D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B5"/>
      </a:hlink>
      <a:folHlink>
        <a:srgbClr val="80808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modele powerPoint Delmont c</Template>
  <TotalTime>1600</TotalTime>
  <Words>705</Words>
  <Application>Microsoft Office PowerPoint</Application>
  <PresentationFormat>Affichage à l'écran (16:9)</PresentationFormat>
  <Paragraphs>109</Paragraphs>
  <Slides>15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2" baseType="lpstr">
      <vt:lpstr>Arial</vt:lpstr>
      <vt:lpstr>Calibri</vt:lpstr>
      <vt:lpstr>Franklin Gothic Book</vt:lpstr>
      <vt:lpstr>Roboto Condensed</vt:lpstr>
      <vt:lpstr>Roboto Condensed Light</vt:lpstr>
      <vt:lpstr>Roboto Condensed Regular</vt:lpstr>
      <vt:lpstr>Delmont</vt:lpstr>
      <vt:lpstr>Endojack</vt:lpstr>
      <vt:lpstr>Présentation D’Endojack</vt:lpstr>
      <vt:lpstr>Un manipulateur utérin stérile à usage unique</vt:lpstr>
      <vt:lpstr>Les points forts</vt:lpstr>
      <vt:lpstr>Endojack face a la concurrence</vt:lpstr>
      <vt:lpstr>VECTEC</vt:lpstr>
      <vt:lpstr>CLINICAL INNOVATIONS</vt:lpstr>
      <vt:lpstr>COOPER SURGICAL</vt:lpstr>
      <vt:lpstr>CONMED</vt:lpstr>
      <vt:lpstr>UTAH MEDICAL PRODUCTS</vt:lpstr>
      <vt:lpstr>Canule de Spackman</vt:lpstr>
      <vt:lpstr>Manipulateurs utérins réutilisables</vt:lpstr>
      <vt:lpstr>Comment utiliser Endojack ?</vt:lpstr>
      <vt:lpstr>Les indications</vt:lpstr>
      <vt:lpstr>Instructions d’utilisations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Principal</dc:title>
  <dc:creator>Elodie CHENEY</dc:creator>
  <cp:lastModifiedBy>Clervie KERZREH</cp:lastModifiedBy>
  <cp:revision>199</cp:revision>
  <dcterms:created xsi:type="dcterms:W3CDTF">2017-05-24T08:43:04Z</dcterms:created>
  <dcterms:modified xsi:type="dcterms:W3CDTF">2020-02-24T11:28:25Z</dcterms:modified>
</cp:coreProperties>
</file>