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5"/>
  </p:notesMasterIdLst>
  <p:sldIdLst>
    <p:sldId id="256" r:id="rId2"/>
    <p:sldId id="262" r:id="rId3"/>
    <p:sldId id="299" r:id="rId4"/>
    <p:sldId id="301" r:id="rId5"/>
    <p:sldId id="303" r:id="rId6"/>
    <p:sldId id="309" r:id="rId7"/>
    <p:sldId id="271" r:id="rId8"/>
    <p:sldId id="272" r:id="rId9"/>
    <p:sldId id="296" r:id="rId10"/>
    <p:sldId id="294" r:id="rId11"/>
    <p:sldId id="295" r:id="rId12"/>
    <p:sldId id="284" r:id="rId13"/>
    <p:sldId id="304" r:id="rId14"/>
    <p:sldId id="263" r:id="rId15"/>
    <p:sldId id="311" r:id="rId16"/>
    <p:sldId id="310" r:id="rId17"/>
    <p:sldId id="312" r:id="rId18"/>
    <p:sldId id="313" r:id="rId19"/>
    <p:sldId id="316" r:id="rId20"/>
    <p:sldId id="305" r:id="rId21"/>
    <p:sldId id="317" r:id="rId22"/>
    <p:sldId id="318" r:id="rId23"/>
    <p:sldId id="319" r:id="rId24"/>
  </p:sldIdLst>
  <p:sldSz cx="9144000" cy="5143500" type="screen16x9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odie CHENEY" initials="EC" lastIdx="6" clrIdx="0">
    <p:extLst>
      <p:ext uri="{19B8F6BF-5375-455C-9EA6-DF929625EA0E}">
        <p15:presenceInfo xmlns:p15="http://schemas.microsoft.com/office/powerpoint/2012/main" userId="S::elodie.cheney@delmont-imaging.com::d19e6047-38d5-4e0f-afbf-de7fc1e175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000E"/>
    <a:srgbClr val="DCCFD8"/>
    <a:srgbClr val="8F467F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37" autoAdjust="0"/>
    <p:restoredTop sz="96357" autoAdjust="0"/>
  </p:normalViewPr>
  <p:slideViewPr>
    <p:cSldViewPr snapToGrid="0" snapToObjects="1">
      <p:cViewPr varScale="1">
        <p:scale>
          <a:sx n="146" d="100"/>
          <a:sy n="146" d="100"/>
        </p:scale>
        <p:origin x="880" y="17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45" d="100"/>
        <a:sy n="4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1C703-7154-4081-A362-2754B5BEDBCA}" type="datetimeFigureOut">
              <a:rPr lang="fr-FR" smtClean="0"/>
              <a:t>30/07/2021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D0E02-18FD-4B6C-8F19-45DC4D42F8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506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1062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2282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4731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1841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5972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31075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0888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530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1294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5003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84964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8131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861586"/>
            <a:ext cx="8229600" cy="857250"/>
          </a:xfrm>
        </p:spPr>
        <p:txBody>
          <a:bodyPr/>
          <a:lstStyle>
            <a:lvl1pPr>
              <a:defRPr b="1" i="0">
                <a:solidFill>
                  <a:srgbClr val="2B000E"/>
                </a:solidFill>
                <a:latin typeface="Roboto Condense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805432"/>
            <a:ext cx="8229600" cy="635876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8F467F"/>
                </a:solidFill>
                <a:latin typeface="Roboto Condensed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105" y="401749"/>
            <a:ext cx="2114000" cy="207905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3">
            <a:alphaModFix amt="2000"/>
          </a:blip>
          <a:stretch>
            <a:fillRect/>
          </a:stretch>
        </p:blipFill>
        <p:spPr>
          <a:xfrm>
            <a:off x="-782053" y="1374437"/>
            <a:ext cx="8932594" cy="586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399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205979"/>
            <a:ext cx="7715199" cy="857250"/>
          </a:xfrm>
        </p:spPr>
        <p:txBody>
          <a:bodyPr/>
          <a:lstStyle>
            <a:lvl1pPr algn="l">
              <a:defRPr b="1" i="0">
                <a:solidFill>
                  <a:srgbClr val="8F467F"/>
                </a:solidFill>
                <a:latin typeface="Roboto Condensed"/>
                <a:cs typeface="Roboto Condensed Bol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3534" y="1372790"/>
            <a:ext cx="8229600" cy="3377769"/>
          </a:xfrm>
        </p:spPr>
        <p:txBody>
          <a:bodyPr/>
          <a:lstStyle>
            <a:lvl1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1pPr>
            <a:lvl2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2pPr>
            <a:lvl3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3pPr>
            <a:lvl4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4pPr>
            <a:lvl5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30/07/2021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2"/>
          <a:srcRect l="33806" t="-74" r="30599" b="64062"/>
          <a:stretch/>
        </p:blipFill>
        <p:spPr>
          <a:xfrm>
            <a:off x="439200" y="463635"/>
            <a:ext cx="457200" cy="45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98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Pr>
        <a:solidFill>
          <a:srgbClr val="8F46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782053" y="1374437"/>
            <a:ext cx="8932594" cy="586674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15871" y="3305176"/>
            <a:ext cx="7178841" cy="1021556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  <a:latin typeface="Roboto Condense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15871" y="2180035"/>
            <a:ext cx="7178842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2B000E"/>
                </a:solidFill>
                <a:latin typeface="Roboto Condensed Ligh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6023" y="3414218"/>
            <a:ext cx="559190" cy="55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566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30/07/2021</a:t>
            </a:fld>
            <a:endParaRPr lang="fr-FR"/>
          </a:p>
        </p:txBody>
      </p:sp>
      <p:sp>
        <p:nvSpPr>
          <p:cNvPr id="1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19" name="Connecteur droit 18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039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30/07/2021</a:t>
            </a:fld>
            <a:endParaRPr lang="fr-FR"/>
          </a:p>
        </p:txBody>
      </p:sp>
      <p:sp>
        <p:nvSpPr>
          <p:cNvPr id="1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18" name="Connecteur droit 17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56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>
                <a:solidFill>
                  <a:srgbClr val="8F467F"/>
                </a:solidFill>
                <a:latin typeface="Roboto Condense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272659"/>
          </a:xfrm>
        </p:spPr>
        <p:txBody>
          <a:bodyPr/>
          <a:lstStyle>
            <a:lvl1pPr>
              <a:defRPr sz="3200" b="0" i="0">
                <a:solidFill>
                  <a:srgbClr val="2B000E"/>
                </a:solidFill>
                <a:latin typeface="Roboto Cn"/>
              </a:defRPr>
            </a:lvl1pPr>
            <a:lvl2pPr>
              <a:defRPr sz="2800" b="0" i="0">
                <a:solidFill>
                  <a:srgbClr val="2B000E"/>
                </a:solidFill>
                <a:latin typeface="Roboto Cn"/>
              </a:defRPr>
            </a:lvl2pPr>
            <a:lvl3pPr>
              <a:defRPr sz="2400" b="0" i="0">
                <a:solidFill>
                  <a:srgbClr val="2B000E"/>
                </a:solidFill>
                <a:latin typeface="Roboto Cn"/>
              </a:defRPr>
            </a:lvl3pPr>
            <a:lvl4pPr>
              <a:defRPr sz="2000" b="0" i="0">
                <a:solidFill>
                  <a:srgbClr val="2B000E"/>
                </a:solidFill>
                <a:latin typeface="Roboto Cn"/>
              </a:defRPr>
            </a:lvl4pPr>
            <a:lvl5pPr>
              <a:defRPr sz="2000" b="0" i="0">
                <a:solidFill>
                  <a:srgbClr val="2B000E"/>
                </a:solidFill>
                <a:latin typeface="Roboto Cn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401121"/>
          </a:xfrm>
        </p:spPr>
        <p:txBody>
          <a:bodyPr/>
          <a:lstStyle>
            <a:lvl1pPr marL="0" indent="0">
              <a:buNone/>
              <a:defRPr sz="1400">
                <a:solidFill>
                  <a:srgbClr val="2B000E"/>
                </a:solidFill>
                <a:latin typeface="Roboto Condensed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30/07/2021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21" name="Connecteur droit 20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2785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4650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30/07/2021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21" name="Connecteur droit 20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395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30/07/2021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5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7" r:id="rId5"/>
    <p:sldLayoutId id="2147483668" r:id="rId6"/>
    <p:sldLayoutId id="2147483669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8F467F"/>
          </a:solidFill>
          <a:latin typeface="Roboto Cn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2B000E"/>
          </a:solidFill>
          <a:latin typeface="Roboto Cn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2B000E"/>
          </a:solidFill>
          <a:latin typeface="Roboto Cn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2B000E"/>
          </a:solidFill>
          <a:latin typeface="Roboto Cn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2B000E"/>
          </a:solidFill>
          <a:latin typeface="Roboto Cn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2B000E"/>
          </a:solidFill>
          <a:latin typeface="Roboto Cn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tif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862000"/>
            <a:ext cx="8229600" cy="857250"/>
          </a:xfrm>
        </p:spPr>
        <p:txBody>
          <a:bodyPr/>
          <a:lstStyle/>
          <a:p>
            <a:r>
              <a:rPr lang="fr-FR" dirty="0"/>
              <a:t>Our Colposcopes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805200"/>
            <a:ext cx="8229600" cy="950923"/>
          </a:xfrm>
        </p:spPr>
        <p:txBody>
          <a:bodyPr>
            <a:noAutofit/>
          </a:bodyPr>
          <a:lstStyle/>
          <a:p>
            <a:r>
              <a:rPr lang="fr-FR" dirty="0"/>
              <a:t>Performance and </a:t>
            </a:r>
            <a:r>
              <a:rPr lang="fr-FR" dirty="0" err="1"/>
              <a:t>ergonomics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935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Presentation</a:t>
            </a:r>
            <a:r>
              <a:rPr lang="fr-FR" dirty="0"/>
              <a:t> of </a:t>
            </a:r>
            <a:r>
              <a:rPr lang="fr-FR" dirty="0" err="1"/>
              <a:t>our</a:t>
            </a:r>
            <a:r>
              <a:rPr lang="fr-FR" dirty="0"/>
              <a:t> colposcopes</a:t>
            </a:r>
          </a:p>
        </p:txBody>
      </p:sp>
    </p:spTree>
    <p:extLst>
      <p:ext uri="{BB962C8B-B14F-4D97-AF65-F5344CB8AC3E}">
        <p14:creationId xmlns:p14="http://schemas.microsoft.com/office/powerpoint/2010/main" val="1662405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E2D5B4-5373-4458-B761-6795DB252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99" y="205979"/>
            <a:ext cx="7991031" cy="857250"/>
          </a:xfrm>
        </p:spPr>
        <p:txBody>
          <a:bodyPr>
            <a:normAutofit/>
          </a:bodyPr>
          <a:lstStyle/>
          <a:p>
            <a:r>
              <a:rPr lang="fr-FR" dirty="0"/>
              <a:t>Our </a:t>
            </a:r>
            <a:r>
              <a:rPr lang="fr-FR" dirty="0" err="1"/>
              <a:t>ergonomics</a:t>
            </a:r>
            <a:endParaRPr lang="en-US" dirty="0"/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5127D2A3-2296-49DF-92D2-11CD9271AA6D}"/>
              </a:ext>
            </a:extLst>
          </p:cNvPr>
          <p:cNvSpPr txBox="1">
            <a:spLocks/>
          </p:cNvSpPr>
          <p:nvPr/>
        </p:nvSpPr>
        <p:spPr>
          <a:xfrm>
            <a:off x="282970" y="3776213"/>
            <a:ext cx="2736204" cy="11613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600" b="1" dirty="0"/>
              <a:t>Vertical post colposcope</a:t>
            </a:r>
          </a:p>
          <a:p>
            <a:pPr>
              <a:buFont typeface="Wingdings" pitchFamily="2" charset="2"/>
              <a:buChar char="à"/>
            </a:pPr>
            <a:r>
              <a:rPr lang="fr-FR" sz="1600" dirty="0" err="1">
                <a:sym typeface="Wingdings" pitchFamily="2" charset="2"/>
              </a:rPr>
              <a:t>Adapted</a:t>
            </a:r>
            <a:r>
              <a:rPr lang="fr-FR" sz="1600" dirty="0">
                <a:sym typeface="Wingdings" pitchFamily="2" charset="2"/>
              </a:rPr>
              <a:t> to </a:t>
            </a:r>
            <a:r>
              <a:rPr lang="fr-FR" sz="1600" dirty="0" err="1">
                <a:sym typeface="Wingdings" pitchFamily="2" charset="2"/>
              </a:rPr>
              <a:t>small</a:t>
            </a:r>
            <a:r>
              <a:rPr lang="fr-FR" sz="1600" dirty="0">
                <a:sym typeface="Wingdings" pitchFamily="2" charset="2"/>
              </a:rPr>
              <a:t> </a:t>
            </a:r>
            <a:r>
              <a:rPr lang="fr-FR" sz="1600" dirty="0" err="1">
                <a:sym typeface="Wingdings" pitchFamily="2" charset="2"/>
              </a:rPr>
              <a:t>rooms</a:t>
            </a:r>
            <a:endParaRPr lang="fr-FR" sz="1600" dirty="0">
              <a:sym typeface="Wingdings" pitchFamily="2" charset="2"/>
            </a:endParaRPr>
          </a:p>
        </p:txBody>
      </p: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DB2165DA-A486-7143-81C5-E2F921EEEF2A}"/>
              </a:ext>
            </a:extLst>
          </p:cNvPr>
          <p:cNvSpPr txBox="1">
            <a:spLocks/>
          </p:cNvSpPr>
          <p:nvPr/>
        </p:nvSpPr>
        <p:spPr>
          <a:xfrm>
            <a:off x="3207398" y="3776214"/>
            <a:ext cx="2640534" cy="10701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500" b="1" dirty="0"/>
              <a:t>Swing arm colposcope</a:t>
            </a:r>
          </a:p>
          <a:p>
            <a:pPr>
              <a:buFont typeface="Wingdings" pitchFamily="2" charset="2"/>
              <a:buChar char="à"/>
            </a:pPr>
            <a:r>
              <a:rPr lang="fr-FR" sz="1500" dirty="0">
                <a:sym typeface="Wingdings" pitchFamily="2" charset="2"/>
              </a:rPr>
              <a:t>For the </a:t>
            </a:r>
            <a:r>
              <a:rPr lang="fr-FR" sz="1500" dirty="0" err="1">
                <a:sym typeface="Wingdings" pitchFamily="2" charset="2"/>
              </a:rPr>
              <a:t>ease</a:t>
            </a:r>
            <a:r>
              <a:rPr lang="fr-FR" sz="1500" dirty="0">
                <a:sym typeface="Wingdings" pitchFamily="2" charset="2"/>
              </a:rPr>
              <a:t> of use</a:t>
            </a:r>
          </a:p>
          <a:p>
            <a:pPr>
              <a:buFont typeface="Wingdings" pitchFamily="2" charset="2"/>
              <a:buChar char="à"/>
            </a:pPr>
            <a:r>
              <a:rPr lang="fr-FR" sz="1500" dirty="0">
                <a:sym typeface="Wingdings" pitchFamily="2" charset="2"/>
              </a:rPr>
              <a:t>Adaptable on Schmitz chair</a:t>
            </a:r>
            <a:endParaRPr lang="fr-FR" sz="1500" dirty="0"/>
          </a:p>
        </p:txBody>
      </p:sp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4B3EE705-2632-1B49-BFF5-64AF49285020}"/>
              </a:ext>
            </a:extLst>
          </p:cNvPr>
          <p:cNvSpPr txBox="1">
            <a:spLocks/>
          </p:cNvSpPr>
          <p:nvPr/>
        </p:nvSpPr>
        <p:spPr>
          <a:xfrm>
            <a:off x="6124826" y="3776214"/>
            <a:ext cx="2736204" cy="857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500" b="1" dirty="0"/>
              <a:t>Over the </a:t>
            </a:r>
            <a:r>
              <a:rPr lang="fr-FR" sz="1500" b="1" dirty="0" err="1"/>
              <a:t>shoulder</a:t>
            </a:r>
            <a:r>
              <a:rPr lang="fr-FR" sz="1500" b="1" dirty="0"/>
              <a:t> colposcope</a:t>
            </a:r>
          </a:p>
          <a:p>
            <a:pPr>
              <a:buFont typeface="Wingdings" pitchFamily="2" charset="2"/>
              <a:buChar char="à"/>
            </a:pPr>
            <a:r>
              <a:rPr lang="fr-FR" sz="1500" dirty="0" err="1">
                <a:sym typeface="Wingdings" pitchFamily="2" charset="2"/>
              </a:rPr>
              <a:t>Adapted</a:t>
            </a:r>
            <a:r>
              <a:rPr lang="fr-FR" sz="1500" dirty="0">
                <a:sym typeface="Wingdings" pitchFamily="2" charset="2"/>
              </a:rPr>
              <a:t> to operating </a:t>
            </a:r>
            <a:r>
              <a:rPr lang="fr-FR" sz="1500" dirty="0" err="1">
                <a:sym typeface="Wingdings" pitchFamily="2" charset="2"/>
              </a:rPr>
              <a:t>theater</a:t>
            </a:r>
            <a:endParaRPr lang="fr-FR" sz="1500" dirty="0">
              <a:sym typeface="Wingdings" pitchFamily="2" charset="2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427632F-FEB9-7F4B-93B5-1DF1097C9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99" y="1428728"/>
            <a:ext cx="1543685" cy="2315528"/>
          </a:xfrm>
          <a:prstGeom prst="rect">
            <a:avLst/>
          </a:prstGeom>
        </p:spPr>
      </p:pic>
      <p:pic>
        <p:nvPicPr>
          <p:cNvPr id="23" name="Image 22" descr="Une image contenant appareil d’exercice, projecteur&#10;&#10;Description générée automatiquement">
            <a:extLst>
              <a:ext uri="{FF2B5EF4-FFF2-40B4-BE49-F238E27FC236}">
                <a16:creationId xmlns:a16="http://schemas.microsoft.com/office/drawing/2014/main" id="{FB6B207D-4875-E441-9F3F-67EE31E174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8085" y="1176251"/>
            <a:ext cx="1899189" cy="2530406"/>
          </a:xfrm>
          <a:prstGeom prst="rect">
            <a:avLst/>
          </a:prstGeom>
        </p:spPr>
      </p:pic>
      <p:pic>
        <p:nvPicPr>
          <p:cNvPr id="27" name="Image 26" descr="Une image contenant texte&#10;&#10;Description générée automatiquement">
            <a:extLst>
              <a:ext uri="{FF2B5EF4-FFF2-40B4-BE49-F238E27FC236}">
                <a16:creationId xmlns:a16="http://schemas.microsoft.com/office/drawing/2014/main" id="{CB3BDAE7-26C6-6349-A0D6-0660D0EC6C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9701" y="950986"/>
            <a:ext cx="1543686" cy="2755671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8911E447-B3F8-3B40-A26B-99A032F20DF0}"/>
              </a:ext>
            </a:extLst>
          </p:cNvPr>
          <p:cNvSpPr txBox="1"/>
          <p:nvPr/>
        </p:nvSpPr>
        <p:spPr>
          <a:xfrm>
            <a:off x="2871989" y="576973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8681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E80FA3-9788-3F44-A745-93DF70B1B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Colposcope </a:t>
            </a:r>
            <a:r>
              <a:rPr lang="fr-FR" dirty="0" err="1"/>
              <a:t>head</a:t>
            </a:r>
            <a:endParaRPr lang="fr-FR" dirty="0"/>
          </a:p>
        </p:txBody>
      </p:sp>
      <p:pic>
        <p:nvPicPr>
          <p:cNvPr id="5" name="Espace réservé du contenu 4" descr="Une image contenant appareil photo, projecteur&#10;&#10;Description générée automatiquement">
            <a:extLst>
              <a:ext uri="{FF2B5EF4-FFF2-40B4-BE49-F238E27FC236}">
                <a16:creationId xmlns:a16="http://schemas.microsoft.com/office/drawing/2014/main" id="{2BFA7248-087D-2741-BFBB-DA0A66D53C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0330" y="1372268"/>
            <a:ext cx="4223226" cy="3376612"/>
          </a:xfr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B2FE333C-0CCF-894D-9E19-C3940E275E72}"/>
              </a:ext>
            </a:extLst>
          </p:cNvPr>
          <p:cNvCxnSpPr>
            <a:cxnSpLocks/>
          </p:cNvCxnSpPr>
          <p:nvPr/>
        </p:nvCxnSpPr>
        <p:spPr>
          <a:xfrm flipH="1" flipV="1">
            <a:off x="4051210" y="2783529"/>
            <a:ext cx="1029407" cy="8513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913301D-CDD6-D04B-A9BA-5BEE5EF1CFB8}"/>
              </a:ext>
            </a:extLst>
          </p:cNvPr>
          <p:cNvSpPr txBox="1">
            <a:spLocks/>
          </p:cNvSpPr>
          <p:nvPr/>
        </p:nvSpPr>
        <p:spPr>
          <a:xfrm>
            <a:off x="4982766" y="3764895"/>
            <a:ext cx="4076651" cy="851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500" b="1" dirty="0" err="1">
                <a:latin typeface="Roboto" pitchFamily="2" charset="0"/>
                <a:ea typeface="Roboto" pitchFamily="2" charset="0"/>
              </a:rPr>
              <a:t>Variofocus</a:t>
            </a:r>
            <a:r>
              <a:rPr lang="fr-FR" sz="1400" dirty="0">
                <a:latin typeface="Roboto" pitchFamily="2" charset="0"/>
                <a:ea typeface="Roboto" pitchFamily="2" charset="0"/>
              </a:rPr>
              <a:t>: 200-350mm</a:t>
            </a:r>
          </a:p>
          <a:p>
            <a:pPr marL="0" indent="0">
              <a:buNone/>
            </a:pPr>
            <a:r>
              <a:rPr lang="fr-FR" sz="1400" dirty="0">
                <a:latin typeface="Roboto" pitchFamily="2" charset="0"/>
                <a:ea typeface="Roboto" pitchFamily="2" charset="0"/>
              </a:rPr>
              <a:t>OR </a:t>
            </a:r>
            <a:r>
              <a:rPr lang="fr-FR" sz="1400" b="1" dirty="0" err="1">
                <a:latin typeface="Roboto" pitchFamily="2" charset="0"/>
                <a:ea typeface="Roboto" pitchFamily="2" charset="0"/>
              </a:rPr>
              <a:t>Fixed</a:t>
            </a:r>
            <a:r>
              <a:rPr lang="fr-FR" sz="1400" b="1" dirty="0">
                <a:latin typeface="Roboto" pitchFamily="2" charset="0"/>
                <a:ea typeface="Roboto" pitchFamily="2" charset="0"/>
              </a:rPr>
              <a:t> </a:t>
            </a:r>
            <a:r>
              <a:rPr lang="fr-FR" sz="1400" b="1" dirty="0" err="1">
                <a:latin typeface="Roboto" pitchFamily="2" charset="0"/>
                <a:ea typeface="Roboto" pitchFamily="2" charset="0"/>
              </a:rPr>
              <a:t>lenses</a:t>
            </a:r>
            <a:r>
              <a:rPr lang="fr-FR" sz="1400" b="1" dirty="0">
                <a:latin typeface="Roboto" pitchFamily="2" charset="0"/>
                <a:ea typeface="Roboto" pitchFamily="2" charset="0"/>
              </a:rPr>
              <a:t>: </a:t>
            </a:r>
            <a:r>
              <a:rPr lang="fr-FR" sz="1400" b="0" dirty="0">
                <a:effectLst/>
                <a:latin typeface="Roboto" pitchFamily="2" charset="0"/>
                <a:ea typeface="Roboto" pitchFamily="2" charset="0"/>
              </a:rPr>
              <a:t>175 ; 200 ; 250 ; 300 ; 400mm (fine focus range of 11mm)</a:t>
            </a:r>
            <a:endParaRPr lang="fr-FR" sz="900" dirty="0">
              <a:latin typeface="Roboto" pitchFamily="2" charset="0"/>
              <a:ea typeface="Roboto" pitchFamily="2" charset="0"/>
            </a:endParaRPr>
          </a:p>
          <a:p>
            <a:pPr marL="0" indent="0">
              <a:buNone/>
            </a:pPr>
            <a:endParaRPr lang="fr-FR" sz="1500" b="1" dirty="0"/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EDD5FA19-9C4D-5D44-ACD4-46375EAD3AF0}"/>
              </a:ext>
            </a:extLst>
          </p:cNvPr>
          <p:cNvCxnSpPr>
            <a:cxnSpLocks/>
          </p:cNvCxnSpPr>
          <p:nvPr/>
        </p:nvCxnSpPr>
        <p:spPr>
          <a:xfrm flipV="1">
            <a:off x="2809104" y="3303718"/>
            <a:ext cx="714071" cy="5546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9AD790A1-948E-1046-A203-FCB072094F7D}"/>
              </a:ext>
            </a:extLst>
          </p:cNvPr>
          <p:cNvCxnSpPr>
            <a:cxnSpLocks/>
          </p:cNvCxnSpPr>
          <p:nvPr/>
        </p:nvCxnSpPr>
        <p:spPr>
          <a:xfrm>
            <a:off x="2263289" y="2746570"/>
            <a:ext cx="121256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4FD22B-C9CB-4C4F-AEA1-1396DC04AC76}"/>
              </a:ext>
            </a:extLst>
          </p:cNvPr>
          <p:cNvSpPr txBox="1">
            <a:spLocks/>
          </p:cNvSpPr>
          <p:nvPr/>
        </p:nvSpPr>
        <p:spPr>
          <a:xfrm>
            <a:off x="1731639" y="3691328"/>
            <a:ext cx="2640534" cy="857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500" b="1" dirty="0"/>
              <a:t>Green </a:t>
            </a:r>
            <a:r>
              <a:rPr lang="fr-FR" sz="1500" b="1" dirty="0" err="1"/>
              <a:t>filter</a:t>
            </a:r>
            <a:endParaRPr lang="fr-FR" sz="1500" b="1" dirty="0"/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7930610F-F4E3-224B-99C5-518A04FA9878}"/>
              </a:ext>
            </a:extLst>
          </p:cNvPr>
          <p:cNvSpPr txBox="1">
            <a:spLocks/>
          </p:cNvSpPr>
          <p:nvPr/>
        </p:nvSpPr>
        <p:spPr>
          <a:xfrm>
            <a:off x="219017" y="2409464"/>
            <a:ext cx="2640534" cy="857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500" b="1" dirty="0"/>
              <a:t>Magnification </a:t>
            </a:r>
            <a:r>
              <a:rPr lang="fr-FR" sz="1500" b="1" dirty="0" err="1"/>
              <a:t>knob</a:t>
            </a:r>
            <a:endParaRPr lang="fr-FR" sz="1500" b="1" dirty="0"/>
          </a:p>
          <a:p>
            <a:pPr marL="0" indent="0">
              <a:buNone/>
            </a:pPr>
            <a:r>
              <a:rPr lang="fr-FR" sz="1500" b="1" dirty="0"/>
              <a:t>(3 or 5 magnifications)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C23D0B21-C3A9-664B-AD42-29B3AE49231B}"/>
              </a:ext>
            </a:extLst>
          </p:cNvPr>
          <p:cNvCxnSpPr>
            <a:cxnSpLocks/>
          </p:cNvCxnSpPr>
          <p:nvPr/>
        </p:nvCxnSpPr>
        <p:spPr>
          <a:xfrm flipH="1">
            <a:off x="4108071" y="1552882"/>
            <a:ext cx="1456511" cy="1346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space réservé du contenu 2">
            <a:extLst>
              <a:ext uri="{FF2B5EF4-FFF2-40B4-BE49-F238E27FC236}">
                <a16:creationId xmlns:a16="http://schemas.microsoft.com/office/drawing/2014/main" id="{3971688C-FD29-F34D-9118-D8CA07EE103E}"/>
              </a:ext>
            </a:extLst>
          </p:cNvPr>
          <p:cNvSpPr txBox="1">
            <a:spLocks/>
          </p:cNvSpPr>
          <p:nvPr/>
        </p:nvSpPr>
        <p:spPr>
          <a:xfrm>
            <a:off x="5700825" y="1224332"/>
            <a:ext cx="2640534" cy="857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500" b="1" dirty="0" err="1"/>
              <a:t>Adjustable</a:t>
            </a:r>
            <a:r>
              <a:rPr lang="fr-FR" sz="1500" b="1" dirty="0"/>
              <a:t> </a:t>
            </a:r>
            <a:r>
              <a:rPr lang="fr-FR" sz="1500" b="1" dirty="0" err="1"/>
              <a:t>interpupillary</a:t>
            </a:r>
            <a:r>
              <a:rPr lang="fr-FR" sz="1500" b="1" dirty="0"/>
              <a:t> distance and </a:t>
            </a:r>
            <a:r>
              <a:rPr lang="fr-FR" sz="1500" b="1" dirty="0" err="1"/>
              <a:t>diopter</a:t>
            </a:r>
            <a:endParaRPr lang="fr-FR" sz="1500" dirty="0"/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A592EB0A-636C-A44C-ACA6-473EC5F603C9}"/>
              </a:ext>
            </a:extLst>
          </p:cNvPr>
          <p:cNvCxnSpPr>
            <a:cxnSpLocks/>
          </p:cNvCxnSpPr>
          <p:nvPr/>
        </p:nvCxnSpPr>
        <p:spPr>
          <a:xfrm flipH="1">
            <a:off x="5564582" y="2908152"/>
            <a:ext cx="565659" cy="301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space réservé du contenu 2">
            <a:extLst>
              <a:ext uri="{FF2B5EF4-FFF2-40B4-BE49-F238E27FC236}">
                <a16:creationId xmlns:a16="http://schemas.microsoft.com/office/drawing/2014/main" id="{BFD3EE6F-F49E-9546-95F4-0545C80C6A3A}"/>
              </a:ext>
            </a:extLst>
          </p:cNvPr>
          <p:cNvSpPr txBox="1">
            <a:spLocks/>
          </p:cNvSpPr>
          <p:nvPr/>
        </p:nvSpPr>
        <p:spPr>
          <a:xfrm>
            <a:off x="6158026" y="2721312"/>
            <a:ext cx="2640534" cy="857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500" b="1" dirty="0"/>
              <a:t>Head </a:t>
            </a:r>
            <a:r>
              <a:rPr lang="fr-FR" sz="1500" b="1" dirty="0" err="1"/>
              <a:t>mobility</a:t>
            </a:r>
            <a:r>
              <a:rPr lang="fr-FR" sz="1500" b="1" dirty="0"/>
              <a:t> </a:t>
            </a:r>
            <a:r>
              <a:rPr lang="fr-FR" sz="1500" b="1" dirty="0" err="1"/>
              <a:t>adjustment</a:t>
            </a:r>
            <a:endParaRPr lang="fr-FR" sz="1500" dirty="0"/>
          </a:p>
        </p:txBody>
      </p:sp>
    </p:spTree>
    <p:extLst>
      <p:ext uri="{BB962C8B-B14F-4D97-AF65-F5344CB8AC3E}">
        <p14:creationId xmlns:p14="http://schemas.microsoft.com/office/powerpoint/2010/main" val="889685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D261C3-04F7-F54A-8BE0-E40E3C461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365" y="205979"/>
            <a:ext cx="7715199" cy="857250"/>
          </a:xfrm>
        </p:spPr>
        <p:txBody>
          <a:bodyPr/>
          <a:lstStyle/>
          <a:p>
            <a:r>
              <a:rPr lang="fr-FR" dirty="0"/>
              <a:t>Connection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iCare</a:t>
            </a:r>
            <a:endParaRPr lang="fr-FR" dirty="0"/>
          </a:p>
        </p:txBody>
      </p:sp>
      <p:pic>
        <p:nvPicPr>
          <p:cNvPr id="5" name="Espace réservé du contenu 4" descr="Une image contenant automate&#10;&#10;Description générée automatiquement">
            <a:extLst>
              <a:ext uri="{FF2B5EF4-FFF2-40B4-BE49-F238E27FC236}">
                <a16:creationId xmlns:a16="http://schemas.microsoft.com/office/drawing/2014/main" id="{D402137D-F3D6-0B42-BAF9-811DC84AD1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4717" y="1063229"/>
            <a:ext cx="2717977" cy="3976331"/>
          </a:xfr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EA430324-2CE0-C743-94F9-86582207E98D}"/>
              </a:ext>
            </a:extLst>
          </p:cNvPr>
          <p:cNvCxnSpPr>
            <a:cxnSpLocks/>
          </p:cNvCxnSpPr>
          <p:nvPr/>
        </p:nvCxnSpPr>
        <p:spPr>
          <a:xfrm flipH="1">
            <a:off x="3398668" y="1375954"/>
            <a:ext cx="1173332" cy="4635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53D94DC3-4F65-D54B-AD72-5A1F04487CEA}"/>
              </a:ext>
            </a:extLst>
          </p:cNvPr>
          <p:cNvSpPr txBox="1">
            <a:spLocks/>
          </p:cNvSpPr>
          <p:nvPr/>
        </p:nvSpPr>
        <p:spPr>
          <a:xfrm>
            <a:off x="4652694" y="1181882"/>
            <a:ext cx="2962220" cy="857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500" b="1" dirty="0"/>
              <a:t>Double </a:t>
            </a:r>
            <a:r>
              <a:rPr lang="fr-FR" sz="1500" b="1" dirty="0" err="1"/>
              <a:t>beamsplitter</a:t>
            </a:r>
            <a:endParaRPr lang="fr-FR" sz="1500" dirty="0"/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956E6055-420C-2149-B671-A7E543D04395}"/>
              </a:ext>
            </a:extLst>
          </p:cNvPr>
          <p:cNvCxnSpPr>
            <a:cxnSpLocks/>
          </p:cNvCxnSpPr>
          <p:nvPr/>
        </p:nvCxnSpPr>
        <p:spPr>
          <a:xfrm>
            <a:off x="1825362" y="1839474"/>
            <a:ext cx="800557" cy="1999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804BE720-9356-C44E-9B15-BC038F0CA930}"/>
              </a:ext>
            </a:extLst>
          </p:cNvPr>
          <p:cNvSpPr txBox="1">
            <a:spLocks/>
          </p:cNvSpPr>
          <p:nvPr/>
        </p:nvSpPr>
        <p:spPr>
          <a:xfrm>
            <a:off x="253056" y="1452929"/>
            <a:ext cx="2640534" cy="857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500" b="1" dirty="0"/>
              <a:t>Adapter for </a:t>
            </a:r>
            <a:r>
              <a:rPr lang="fr-FR" sz="1500" b="1" dirty="0" err="1"/>
              <a:t>video</a:t>
            </a:r>
            <a:r>
              <a:rPr lang="fr-FR" sz="1500" b="1" dirty="0"/>
              <a:t> camera</a:t>
            </a:r>
            <a:endParaRPr lang="fr-FR" sz="1500" dirty="0"/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145664E1-0684-854D-B853-E704023CB130}"/>
              </a:ext>
            </a:extLst>
          </p:cNvPr>
          <p:cNvCxnSpPr>
            <a:cxnSpLocks/>
          </p:cNvCxnSpPr>
          <p:nvPr/>
        </p:nvCxnSpPr>
        <p:spPr>
          <a:xfrm flipV="1">
            <a:off x="1872104" y="2530437"/>
            <a:ext cx="823272" cy="660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1F3727F7-0033-0A41-B00A-C113F7BB1F4F}"/>
              </a:ext>
            </a:extLst>
          </p:cNvPr>
          <p:cNvSpPr txBox="1">
            <a:spLocks/>
          </p:cNvSpPr>
          <p:nvPr/>
        </p:nvSpPr>
        <p:spPr>
          <a:xfrm>
            <a:off x="123774" y="2448880"/>
            <a:ext cx="2159218" cy="857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/>
              <a:t>Endoscope eyepiece adapter</a:t>
            </a:r>
            <a:endParaRPr lang="fr-FR" sz="1500" b="1" dirty="0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3503F537-3736-D240-B8D9-EE1E1B27F776}"/>
              </a:ext>
            </a:extLst>
          </p:cNvPr>
          <p:cNvCxnSpPr>
            <a:cxnSpLocks/>
          </p:cNvCxnSpPr>
          <p:nvPr/>
        </p:nvCxnSpPr>
        <p:spPr>
          <a:xfrm flipV="1">
            <a:off x="2031618" y="3340753"/>
            <a:ext cx="614475" cy="2859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C32016CE-9AF1-6043-BC82-23A9CB0968CF}"/>
              </a:ext>
            </a:extLst>
          </p:cNvPr>
          <p:cNvSpPr txBox="1">
            <a:spLocks/>
          </p:cNvSpPr>
          <p:nvPr/>
        </p:nvSpPr>
        <p:spPr>
          <a:xfrm>
            <a:off x="711351" y="3409999"/>
            <a:ext cx="2640534" cy="857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500" b="1" dirty="0" err="1"/>
              <a:t>iCare</a:t>
            </a:r>
            <a:r>
              <a:rPr lang="fr-FR" sz="1500" b="1" dirty="0"/>
              <a:t> camera</a:t>
            </a:r>
            <a:endParaRPr lang="fr-FR" sz="15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FCD47ED-005D-7043-A64C-79D2AFAD5EF9}"/>
              </a:ext>
            </a:extLst>
          </p:cNvPr>
          <p:cNvSpPr txBox="1"/>
          <p:nvPr/>
        </p:nvSpPr>
        <p:spPr>
          <a:xfrm>
            <a:off x="5987143" y="35922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B791684-EA59-4B3A-A970-A19C87AA4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774" y="1593069"/>
            <a:ext cx="2360790" cy="3344452"/>
          </a:xfrm>
          <a:prstGeom prst="rect">
            <a:avLst/>
          </a:prstGeom>
          <a:ln>
            <a:noFill/>
          </a:ln>
          <a:effectLst>
            <a:outerShdw blurRad="63500" dist="139700" dir="2700000" sx="97000" sy="97000" algn="tl" rotWithShape="0">
              <a:srgbClr val="333333"/>
            </a:outerShdw>
          </a:effectLst>
        </p:spPr>
      </p:pic>
    </p:spTree>
    <p:extLst>
      <p:ext uri="{BB962C8B-B14F-4D97-AF65-F5344CB8AC3E}">
        <p14:creationId xmlns:p14="http://schemas.microsoft.com/office/powerpoint/2010/main" val="3051955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B22069-9B2E-3F4A-A968-8EBD739EB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Photos and </a:t>
            </a:r>
            <a:r>
              <a:rPr lang="fr-FR" dirty="0" err="1"/>
              <a:t>videos</a:t>
            </a:r>
            <a:r>
              <a:rPr lang="fr-FR" dirty="0"/>
              <a:t> </a:t>
            </a:r>
          </a:p>
        </p:txBody>
      </p:sp>
      <p:pic>
        <p:nvPicPr>
          <p:cNvPr id="4" name="Image 3" descr="Une image contenant trépied&#10;&#10;Description générée automatiquement">
            <a:extLst>
              <a:ext uri="{FF2B5EF4-FFF2-40B4-BE49-F238E27FC236}">
                <a16:creationId xmlns:a16="http://schemas.microsoft.com/office/drawing/2014/main" id="{E7F77BE3-7AC3-8049-A81A-953747A94C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1143" y="2993804"/>
            <a:ext cx="1986112" cy="216679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5F08753-CAB5-E04C-9987-01FD6ACFF3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22308">
            <a:off x="6108637" y="398873"/>
            <a:ext cx="2371123" cy="2515172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7FF03595-0621-BD4B-835F-FECB52C5674B}"/>
              </a:ext>
            </a:extLst>
          </p:cNvPr>
          <p:cNvSpPr txBox="1">
            <a:spLocks/>
          </p:cNvSpPr>
          <p:nvPr/>
        </p:nvSpPr>
        <p:spPr>
          <a:xfrm>
            <a:off x="359250" y="1443121"/>
            <a:ext cx="5766301" cy="349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/>
              <a:t>A </a:t>
            </a:r>
            <a:r>
              <a:rPr lang="fr-FR" sz="2000" b="1" dirty="0"/>
              <a:t>camera adapter </a:t>
            </a:r>
            <a:r>
              <a:rPr lang="fr-FR" sz="1800" dirty="0" err="1"/>
              <a:t>allows</a:t>
            </a:r>
            <a:r>
              <a:rPr lang="fr-FR" sz="1800" dirty="0"/>
              <a:t> to </a:t>
            </a:r>
            <a:r>
              <a:rPr lang="fr-FR" sz="1800" dirty="0" err="1"/>
              <a:t>connect</a:t>
            </a:r>
            <a:r>
              <a:rPr lang="fr-FR" sz="1800" dirty="0"/>
              <a:t> a camera on the colposcope. A </a:t>
            </a:r>
            <a:r>
              <a:rPr lang="fr-FR" sz="2000" b="1" dirty="0" err="1"/>
              <a:t>video</a:t>
            </a:r>
            <a:r>
              <a:rPr lang="fr-FR" sz="2000" b="1" dirty="0"/>
              <a:t> camera adapter </a:t>
            </a:r>
            <a:r>
              <a:rPr lang="fr-FR" sz="1800" dirty="0" err="1"/>
              <a:t>allows</a:t>
            </a:r>
            <a:r>
              <a:rPr lang="fr-FR" sz="1800" dirty="0"/>
              <a:t> to </a:t>
            </a:r>
            <a:r>
              <a:rPr lang="fr-FR" sz="1800" dirty="0" err="1"/>
              <a:t>connect</a:t>
            </a:r>
            <a:r>
              <a:rPr lang="fr-FR" sz="1800" dirty="0"/>
              <a:t> a </a:t>
            </a:r>
            <a:r>
              <a:rPr lang="fr-FR" sz="1800" dirty="0" err="1"/>
              <a:t>GoPro</a:t>
            </a:r>
            <a:r>
              <a:rPr lang="fr-FR" sz="1800" dirty="0"/>
              <a:t> or a </a:t>
            </a:r>
            <a:r>
              <a:rPr lang="fr-FR" sz="1800" dirty="0" err="1"/>
              <a:t>video</a:t>
            </a:r>
            <a:r>
              <a:rPr lang="fr-FR" sz="1800" dirty="0"/>
              <a:t> camera (</a:t>
            </a:r>
            <a:r>
              <a:rPr lang="fr-FR" sz="1800" dirty="0" err="1"/>
              <a:t>iCare</a:t>
            </a:r>
            <a:r>
              <a:rPr lang="fr-FR" sz="1800" dirty="0"/>
              <a:t> for instance) for </a:t>
            </a:r>
            <a:r>
              <a:rPr lang="fr-FR" sz="1800" dirty="0" err="1"/>
              <a:t>taking</a:t>
            </a:r>
            <a:r>
              <a:rPr lang="fr-FR" sz="1800" dirty="0"/>
              <a:t> photos and </a:t>
            </a:r>
            <a:r>
              <a:rPr lang="fr-FR" sz="1800" dirty="0" err="1"/>
              <a:t>videos</a:t>
            </a:r>
            <a:r>
              <a:rPr lang="fr-FR" sz="1800" dirty="0"/>
              <a:t>.</a:t>
            </a:r>
          </a:p>
          <a:p>
            <a:pPr marL="0" indent="0">
              <a:buNone/>
            </a:pPr>
            <a:endParaRPr lang="fr-FR" sz="1800" dirty="0"/>
          </a:p>
          <a:p>
            <a:pPr marL="0" indent="0">
              <a:buNone/>
            </a:pPr>
            <a:r>
              <a:rPr lang="fr-FR" sz="1800" dirty="0" err="1"/>
              <a:t>Examples</a:t>
            </a:r>
            <a:r>
              <a:rPr lang="fr-FR" sz="1800" dirty="0"/>
              <a:t> of compatible cameras:</a:t>
            </a:r>
          </a:p>
          <a:p>
            <a:pPr marL="0" indent="0">
              <a:buNone/>
            </a:pPr>
            <a:r>
              <a:rPr lang="fr-FR" sz="1600" dirty="0"/>
              <a:t>-  Nikon D3300</a:t>
            </a:r>
          </a:p>
          <a:p>
            <a:pPr marL="0" indent="0">
              <a:buNone/>
            </a:pPr>
            <a:r>
              <a:rPr lang="fr-FR" sz="1600" dirty="0"/>
              <a:t>- Canon EOS Rebel T</a:t>
            </a:r>
            <a:endParaRPr lang="fr-FR" sz="1800" dirty="0"/>
          </a:p>
          <a:p>
            <a:pPr marL="0" indent="0">
              <a:buNone/>
            </a:pPr>
            <a:r>
              <a:rPr lang="fr-FR" sz="1800" dirty="0" err="1"/>
              <a:t>We</a:t>
            </a:r>
            <a:r>
              <a:rPr lang="fr-FR" sz="1800" dirty="0"/>
              <a:t> </a:t>
            </a:r>
            <a:r>
              <a:rPr lang="fr-FR" sz="1800" dirty="0" err="1"/>
              <a:t>offers</a:t>
            </a:r>
            <a:r>
              <a:rPr lang="fr-FR" sz="1800" dirty="0"/>
              <a:t> </a:t>
            </a:r>
            <a:r>
              <a:rPr lang="fr-FR" sz="1800" dirty="0" err="1"/>
              <a:t>these</a:t>
            </a:r>
            <a:r>
              <a:rPr lang="fr-FR" sz="1800" dirty="0"/>
              <a:t> </a:t>
            </a:r>
            <a:r>
              <a:rPr lang="fr-FR" sz="1800" dirty="0" err="1"/>
              <a:t>two</a:t>
            </a:r>
            <a:r>
              <a:rPr lang="fr-FR" sz="1800" dirty="0"/>
              <a:t> </a:t>
            </a:r>
            <a:r>
              <a:rPr lang="fr-FR" sz="1800" dirty="0" err="1"/>
              <a:t>models</a:t>
            </a:r>
            <a:r>
              <a:rPr lang="fr-FR" sz="1800" dirty="0"/>
              <a:t> in </a:t>
            </a:r>
            <a:r>
              <a:rPr lang="fr-FR" sz="1800" dirty="0" err="1"/>
              <a:t>our</a:t>
            </a:r>
            <a:r>
              <a:rPr lang="fr-FR" sz="1800" dirty="0"/>
              <a:t> </a:t>
            </a:r>
            <a:r>
              <a:rPr lang="fr-FR" sz="1800" dirty="0" err="1"/>
              <a:t>catalog</a:t>
            </a:r>
            <a:r>
              <a:rPr lang="fr-FR" sz="1800" dirty="0"/>
              <a:t>. </a:t>
            </a:r>
            <a:r>
              <a:rPr lang="en-US" sz="1800" dirty="0"/>
              <a:t>Sending photos and videos taken by these cameras can be done in various ways (cable connected to a PC, Wi-Fi, SD card).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726638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321159"/>
            <a:ext cx="7715199" cy="857250"/>
          </a:xfrm>
        </p:spPr>
        <p:txBody>
          <a:bodyPr>
            <a:normAutofit/>
          </a:bodyPr>
          <a:lstStyle/>
          <a:p>
            <a:r>
              <a:rPr lang="fr-FR" dirty="0" err="1"/>
              <a:t>Strenghts</a:t>
            </a:r>
            <a:endParaRPr lang="fr-FR" dirty="0"/>
          </a:p>
        </p:txBody>
      </p:sp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370554" y="1326317"/>
            <a:ext cx="8316245" cy="36157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Our colposcopes have many assets:</a:t>
            </a:r>
          </a:p>
          <a:p>
            <a:pPr marL="0" indent="0">
              <a:buNone/>
            </a:pPr>
            <a:endParaRPr lang="fr-FR" sz="1400" dirty="0"/>
          </a:p>
          <a:p>
            <a:pPr lvl="1"/>
            <a:r>
              <a:rPr lang="fr-FR" sz="1800" dirty="0"/>
              <a:t>Large range of </a:t>
            </a:r>
            <a:r>
              <a:rPr lang="fr-FR" sz="1800" dirty="0" err="1"/>
              <a:t>ergonomics</a:t>
            </a:r>
            <a:r>
              <a:rPr lang="fr-FR" sz="1800" dirty="0"/>
              <a:t> and </a:t>
            </a:r>
            <a:r>
              <a:rPr lang="fr-FR" sz="1800" dirty="0" err="1"/>
              <a:t>accessories</a:t>
            </a:r>
            <a:r>
              <a:rPr lang="fr-FR" sz="1800" dirty="0"/>
              <a:t> </a:t>
            </a:r>
            <a:r>
              <a:rPr lang="fr-FR" sz="1800" dirty="0">
                <a:sym typeface="Wingdings" panose="05000000000000000000" pitchFamily="2" charset="2"/>
              </a:rPr>
              <a:t></a:t>
            </a:r>
            <a:r>
              <a:rPr lang="fr-FR" sz="1800" dirty="0"/>
              <a:t> </a:t>
            </a:r>
            <a:r>
              <a:rPr lang="fr-FR" sz="1800" dirty="0" err="1"/>
              <a:t>highly</a:t>
            </a:r>
            <a:r>
              <a:rPr lang="fr-FR" sz="1800" dirty="0"/>
              <a:t> </a:t>
            </a:r>
            <a:r>
              <a:rPr lang="fr-FR" sz="1800" dirty="0" err="1"/>
              <a:t>customizable</a:t>
            </a:r>
            <a:endParaRPr lang="fr-FR" sz="1800" dirty="0"/>
          </a:p>
          <a:p>
            <a:pPr lvl="1"/>
            <a:r>
              <a:rPr lang="fr-FR" sz="1800" dirty="0"/>
              <a:t>Optic components of high </a:t>
            </a:r>
            <a:r>
              <a:rPr lang="fr-FR" sz="1800" dirty="0" err="1"/>
              <a:t>quality</a:t>
            </a:r>
            <a:r>
              <a:rPr lang="fr-FR" sz="1800" dirty="0"/>
              <a:t> </a:t>
            </a:r>
            <a:r>
              <a:rPr lang="fr-FR" sz="1800" dirty="0">
                <a:sym typeface="Wingdings" pitchFamily="2" charset="2"/>
              </a:rPr>
              <a:t> </a:t>
            </a:r>
            <a:r>
              <a:rPr lang="fr-FR" sz="1800" dirty="0" err="1">
                <a:sym typeface="Wingdings" pitchFamily="2" charset="2"/>
              </a:rPr>
              <a:t>exceptional</a:t>
            </a:r>
            <a:r>
              <a:rPr lang="fr-FR" sz="1800" dirty="0">
                <a:sym typeface="Wingdings" pitchFamily="2" charset="2"/>
              </a:rPr>
              <a:t> image </a:t>
            </a:r>
            <a:r>
              <a:rPr lang="fr-FR" sz="1800" dirty="0" err="1">
                <a:sym typeface="Wingdings" pitchFamily="2" charset="2"/>
              </a:rPr>
              <a:t>quality</a:t>
            </a:r>
            <a:endParaRPr lang="fr-FR" sz="1800" dirty="0"/>
          </a:p>
          <a:p>
            <a:pPr lvl="1"/>
            <a:r>
              <a:rPr lang="fr-FR" sz="1800" dirty="0"/>
              <a:t>Green </a:t>
            </a:r>
            <a:r>
              <a:rPr lang="fr-FR" sz="1800" dirty="0" err="1"/>
              <a:t>filter</a:t>
            </a:r>
            <a:r>
              <a:rPr lang="fr-FR" sz="1800" dirty="0"/>
              <a:t> </a:t>
            </a:r>
            <a:r>
              <a:rPr lang="fr-FR" sz="1800" dirty="0">
                <a:sym typeface="Wingdings" pitchFamily="2" charset="2"/>
              </a:rPr>
              <a:t> essential </a:t>
            </a:r>
            <a:r>
              <a:rPr lang="fr-FR" sz="1800" dirty="0" err="1">
                <a:sym typeface="Wingdings" pitchFamily="2" charset="2"/>
              </a:rPr>
              <a:t>functionality</a:t>
            </a:r>
            <a:endParaRPr lang="fr-FR" sz="1800" dirty="0">
              <a:sym typeface="Wingdings" pitchFamily="2" charset="2"/>
            </a:endParaRPr>
          </a:p>
          <a:p>
            <a:pPr lvl="1"/>
            <a:r>
              <a:rPr lang="fr-FR" sz="1800" dirty="0" err="1">
                <a:sym typeface="Wingdings" pitchFamily="2" charset="2"/>
              </a:rPr>
              <a:t>Variofocus</a:t>
            </a:r>
            <a:r>
              <a:rPr lang="fr-FR" sz="1800" dirty="0">
                <a:sym typeface="Wingdings" pitchFamily="2" charset="2"/>
              </a:rPr>
              <a:t> </a:t>
            </a:r>
            <a:r>
              <a:rPr lang="fr-FR" sz="1800" dirty="0" err="1">
                <a:sym typeface="Wingdings" pitchFamily="2" charset="2"/>
              </a:rPr>
              <a:t>available</a:t>
            </a:r>
            <a:r>
              <a:rPr lang="fr-FR" sz="1800" dirty="0">
                <a:sym typeface="Wingdings" pitchFamily="2" charset="2"/>
              </a:rPr>
              <a:t> from 200 to 350mm  </a:t>
            </a:r>
            <a:r>
              <a:rPr lang="fr-FR" sz="1800" dirty="0" err="1">
                <a:sym typeface="Wingdings" pitchFamily="2" charset="2"/>
              </a:rPr>
              <a:t>allows</a:t>
            </a:r>
            <a:r>
              <a:rPr lang="fr-FR" sz="1800" dirty="0">
                <a:sym typeface="Wingdings" pitchFamily="2" charset="2"/>
              </a:rPr>
              <a:t> </a:t>
            </a:r>
            <a:r>
              <a:rPr lang="fr-FR" sz="1800" dirty="0" err="1">
                <a:sym typeface="Wingdings" pitchFamily="2" charset="2"/>
              </a:rPr>
              <a:t>sharpness</a:t>
            </a:r>
            <a:r>
              <a:rPr lang="fr-FR" sz="1800" dirty="0">
                <a:sym typeface="Wingdings" pitchFamily="2" charset="2"/>
              </a:rPr>
              <a:t> at the cervix and at the </a:t>
            </a:r>
            <a:r>
              <a:rPr lang="fr-FR" sz="1800" dirty="0" err="1">
                <a:sym typeface="Wingdings" pitchFamily="2" charset="2"/>
              </a:rPr>
              <a:t>vagina</a:t>
            </a:r>
            <a:r>
              <a:rPr lang="fr-FR" sz="1800" dirty="0">
                <a:sym typeface="Wingdings" pitchFamily="2" charset="2"/>
              </a:rPr>
              <a:t> </a:t>
            </a:r>
            <a:r>
              <a:rPr lang="fr-FR" sz="1800" dirty="0" err="1">
                <a:sym typeface="Wingdings" panose="05000000000000000000" pitchFamily="2" charset="2"/>
              </a:rPr>
              <a:t>walls</a:t>
            </a:r>
            <a:r>
              <a:rPr lang="fr-FR" sz="1800" dirty="0">
                <a:sym typeface="Wingdings" panose="05000000000000000000" pitchFamily="2" charset="2"/>
              </a:rPr>
              <a:t> </a:t>
            </a:r>
            <a:r>
              <a:rPr lang="fr-FR" sz="1800" dirty="0" err="1">
                <a:sym typeface="Wingdings" panose="05000000000000000000" pitchFamily="2" charset="2"/>
              </a:rPr>
              <a:t>without</a:t>
            </a:r>
            <a:r>
              <a:rPr lang="fr-FR" sz="1800" dirty="0">
                <a:sym typeface="Wingdings" panose="05000000000000000000" pitchFamily="2" charset="2"/>
              </a:rPr>
              <a:t> </a:t>
            </a:r>
            <a:r>
              <a:rPr lang="fr-FR" sz="1800" dirty="0" err="1">
                <a:sym typeface="Wingdings" panose="05000000000000000000" pitchFamily="2" charset="2"/>
              </a:rPr>
              <a:t>moving</a:t>
            </a:r>
            <a:r>
              <a:rPr lang="fr-FR" sz="1800" dirty="0">
                <a:sym typeface="Wingdings" panose="05000000000000000000" pitchFamily="2" charset="2"/>
              </a:rPr>
              <a:t> the colposcope</a:t>
            </a:r>
          </a:p>
          <a:p>
            <a:pPr lvl="1"/>
            <a:r>
              <a:rPr lang="fr-FR" sz="1800" dirty="0">
                <a:sym typeface="Wingdings" panose="05000000000000000000" pitchFamily="2" charset="2"/>
              </a:rPr>
              <a:t>Compatibility </a:t>
            </a:r>
            <a:r>
              <a:rPr lang="fr-FR" sz="1800" dirty="0" err="1">
                <a:sym typeface="Wingdings" panose="05000000000000000000" pitchFamily="2" charset="2"/>
              </a:rPr>
              <a:t>with</a:t>
            </a:r>
            <a:r>
              <a:rPr lang="fr-FR" sz="1800" dirty="0">
                <a:sym typeface="Wingdings" panose="05000000000000000000" pitchFamily="2" charset="2"/>
              </a:rPr>
              <a:t> </a:t>
            </a:r>
            <a:r>
              <a:rPr lang="fr-FR" sz="1800" dirty="0" err="1">
                <a:sym typeface="Wingdings" panose="05000000000000000000" pitchFamily="2" charset="2"/>
              </a:rPr>
              <a:t>our</a:t>
            </a:r>
            <a:r>
              <a:rPr lang="fr-FR" sz="1800" dirty="0">
                <a:sym typeface="Wingdings" panose="05000000000000000000" pitchFamily="2" charset="2"/>
              </a:rPr>
              <a:t> </a:t>
            </a:r>
            <a:r>
              <a:rPr lang="fr-FR" sz="1800" dirty="0" err="1">
                <a:sym typeface="Wingdings" panose="05000000000000000000" pitchFamily="2" charset="2"/>
              </a:rPr>
              <a:t>iCare</a:t>
            </a:r>
            <a:r>
              <a:rPr lang="fr-FR" sz="1800" dirty="0">
                <a:sym typeface="Wingdings" panose="05000000000000000000" pitchFamily="2" charset="2"/>
              </a:rPr>
              <a:t> camera and </a:t>
            </a:r>
            <a:r>
              <a:rPr lang="fr-FR" sz="1800" dirty="0" err="1">
                <a:sym typeface="Wingdings" panose="05000000000000000000" pitchFamily="2" charset="2"/>
              </a:rPr>
              <a:t>imagyn</a:t>
            </a:r>
            <a:r>
              <a:rPr lang="fr-FR" sz="1800" dirty="0">
                <a:sym typeface="Wingdings" panose="05000000000000000000" pitchFamily="2" charset="2"/>
              </a:rPr>
              <a:t> application  </a:t>
            </a:r>
            <a:r>
              <a:rPr lang="fr-FR" sz="1800" dirty="0" err="1">
                <a:sym typeface="Wingdings" panose="05000000000000000000" pitchFamily="2" charset="2"/>
              </a:rPr>
              <a:t>complete</a:t>
            </a:r>
            <a:r>
              <a:rPr lang="fr-FR" sz="1800" dirty="0">
                <a:sym typeface="Wingdings" panose="05000000000000000000" pitchFamily="2" charset="2"/>
              </a:rPr>
              <a:t> and </a:t>
            </a:r>
            <a:r>
              <a:rPr lang="fr-FR" sz="1800" dirty="0" err="1">
                <a:sym typeface="Wingdings" panose="05000000000000000000" pitchFamily="2" charset="2"/>
              </a:rPr>
              <a:t>aesthetic</a:t>
            </a:r>
            <a:r>
              <a:rPr lang="fr-FR" sz="1800" dirty="0">
                <a:sym typeface="Wingdings" panose="05000000000000000000" pitchFamily="2" charset="2"/>
              </a:rPr>
              <a:t> report </a:t>
            </a:r>
            <a:r>
              <a:rPr lang="fr-FR" sz="1800" dirty="0" err="1">
                <a:sym typeface="Wingdings" panose="05000000000000000000" pitchFamily="2" charset="2"/>
              </a:rPr>
              <a:t>rapidly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1103534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the </a:t>
            </a:r>
            <a:r>
              <a:rPr lang="fr-FR" dirty="0" err="1"/>
              <a:t>competition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7725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E727996-DCE9-4663-9D41-9C21240C5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205979"/>
            <a:ext cx="7715199" cy="857250"/>
          </a:xfrm>
        </p:spPr>
        <p:txBody>
          <a:bodyPr>
            <a:normAutofit/>
          </a:bodyPr>
          <a:lstStyle/>
          <a:p>
            <a:r>
              <a:rPr lang="fr-FR" dirty="0"/>
              <a:t>KAPS – </a:t>
            </a:r>
            <a:r>
              <a:rPr lang="fr-FR" dirty="0" err="1"/>
              <a:t>binocular</a:t>
            </a:r>
            <a:r>
              <a:rPr lang="fr-FR" dirty="0"/>
              <a:t> colposcopes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644F8762-F404-4BB1-B26A-B70177B4B2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449123"/>
              </p:ext>
            </p:extLst>
          </p:nvPr>
        </p:nvGraphicFramePr>
        <p:xfrm>
          <a:off x="4572000" y="1319359"/>
          <a:ext cx="4217987" cy="3609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19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60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808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The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1913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Adaptable to chair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Manual or </a:t>
                      </a:r>
                      <a:r>
                        <a:rPr lang="fr-FR" dirty="0" err="1"/>
                        <a:t>automatic</a:t>
                      </a:r>
                      <a:r>
                        <a:rPr lang="fr-FR" dirty="0"/>
                        <a:t> (</a:t>
                      </a:r>
                      <a:r>
                        <a:rPr lang="fr-FR" dirty="0" err="1"/>
                        <a:t>motorized</a:t>
                      </a:r>
                      <a:r>
                        <a:rPr lang="fr-FR" dirty="0"/>
                        <a:t>) </a:t>
                      </a:r>
                      <a:r>
                        <a:rPr lang="fr-FR" dirty="0" err="1"/>
                        <a:t>variofocus</a:t>
                      </a:r>
                      <a:r>
                        <a:rPr lang="fr-FR" dirty="0"/>
                        <a:t> on the swing arm colposcope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/>
                        <a:t>No </a:t>
                      </a:r>
                      <a:r>
                        <a:rPr lang="fr-FR" baseline="0" dirty="0" err="1"/>
                        <a:t>variofocus</a:t>
                      </a:r>
                      <a:r>
                        <a:rPr lang="fr-FR" baseline="0" dirty="0"/>
                        <a:t> on the </a:t>
                      </a:r>
                      <a:r>
                        <a:rPr lang="fr-FR" baseline="0" dirty="0" err="1"/>
                        <a:t>small</a:t>
                      </a:r>
                      <a:r>
                        <a:rPr lang="fr-FR" baseline="0" dirty="0"/>
                        <a:t> model 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/>
                        <a:t>Price </a:t>
                      </a:r>
                    </a:p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dirty="0" err="1">
                          <a:solidFill>
                            <a:schemeClr val="tx1"/>
                          </a:solidFill>
                        </a:rPr>
                        <a:t>Quality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 of the software &amp; report</a:t>
                      </a:r>
                      <a:endParaRPr lang="fr-FR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ctr">
                        <a:buFontTx/>
                        <a:buChar char="-"/>
                      </a:pPr>
                      <a:endParaRPr lang="fr-FR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Plus 12">
            <a:extLst>
              <a:ext uri="{FF2B5EF4-FFF2-40B4-BE49-F238E27FC236}">
                <a16:creationId xmlns:a16="http://schemas.microsoft.com/office/drawing/2014/main" id="{B6DCA674-6455-4227-9812-4F17869C15D1}"/>
              </a:ext>
            </a:extLst>
          </p:cNvPr>
          <p:cNvSpPr/>
          <p:nvPr/>
        </p:nvSpPr>
        <p:spPr>
          <a:xfrm>
            <a:off x="6018784" y="1498903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Moins 13">
            <a:extLst>
              <a:ext uri="{FF2B5EF4-FFF2-40B4-BE49-F238E27FC236}">
                <a16:creationId xmlns:a16="http://schemas.microsoft.com/office/drawing/2014/main" id="{5A1AC24F-532B-4BD4-937F-1004D59DA68F}"/>
              </a:ext>
            </a:extLst>
          </p:cNvPr>
          <p:cNvSpPr/>
          <p:nvPr/>
        </p:nvSpPr>
        <p:spPr>
          <a:xfrm>
            <a:off x="8027270" y="1465142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02C5E0-240C-4D4B-9BAD-CFD0143575D1}"/>
              </a:ext>
            </a:extLst>
          </p:cNvPr>
          <p:cNvSpPr/>
          <p:nvPr/>
        </p:nvSpPr>
        <p:spPr>
          <a:xfrm>
            <a:off x="154920" y="146514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>
                <a:latin typeface="Roboto Cn" pitchFamily="2" charset="0"/>
                <a:ea typeface="Roboto Cn" pitchFamily="2" charset="0"/>
              </a:rPr>
              <a:t>KAPS </a:t>
            </a:r>
            <a:r>
              <a:rPr lang="fr-FR" dirty="0" err="1">
                <a:latin typeface="Roboto Cn" pitchFamily="2" charset="0"/>
                <a:ea typeface="Roboto Cn" pitchFamily="2" charset="0"/>
              </a:rPr>
              <a:t>offers</a:t>
            </a:r>
            <a:r>
              <a:rPr lang="fr-FR" dirty="0">
                <a:latin typeface="Roboto Cn" pitchFamily="2" charset="0"/>
                <a:ea typeface="Roboto Cn" pitchFamily="2" charset="0"/>
              </a:rPr>
              <a:t> the KP 3000/3000 S</a:t>
            </a:r>
          </a:p>
          <a:p>
            <a:r>
              <a:rPr lang="fr-FR" dirty="0">
                <a:latin typeface="Roboto Cn" pitchFamily="2" charset="0"/>
                <a:ea typeface="Roboto Cn" pitchFamily="2" charset="0"/>
              </a:rPr>
              <a:t>&amp;.  SOM 52/42  :</a:t>
            </a:r>
          </a:p>
        </p:txBody>
      </p:sp>
      <p:pic>
        <p:nvPicPr>
          <p:cNvPr id="8193" name="Picture 1" descr="page5image11673728">
            <a:extLst>
              <a:ext uri="{FF2B5EF4-FFF2-40B4-BE49-F238E27FC236}">
                <a16:creationId xmlns:a16="http://schemas.microsoft.com/office/drawing/2014/main" id="{8564AED1-0CF7-5A45-80C2-DA9DA4C86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933" y="2214131"/>
            <a:ext cx="1735969" cy="2532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page5image11673936">
            <a:extLst>
              <a:ext uri="{FF2B5EF4-FFF2-40B4-BE49-F238E27FC236}">
                <a16:creationId xmlns:a16="http://schemas.microsoft.com/office/drawing/2014/main" id="{F9654F17-DAF8-BA4D-898C-CD85018B5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73" y="2383238"/>
            <a:ext cx="1478296" cy="240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F0B226-3563-D147-BBB8-79647ED3CE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5611" y="3690324"/>
            <a:ext cx="1602316" cy="109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911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04D813D-518E-418B-BED0-E66B8B7BC676}"/>
              </a:ext>
            </a:extLst>
          </p:cNvPr>
          <p:cNvSpPr txBox="1">
            <a:spLocks/>
          </p:cNvSpPr>
          <p:nvPr/>
        </p:nvSpPr>
        <p:spPr>
          <a:xfrm>
            <a:off x="971600" y="205979"/>
            <a:ext cx="7715199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8F467F"/>
                </a:solidFill>
                <a:latin typeface="Roboto Condensed"/>
                <a:ea typeface="+mj-ea"/>
                <a:cs typeface="Roboto Condensed Bold"/>
              </a:defRPr>
            </a:lvl1pPr>
          </a:lstStyle>
          <a:p>
            <a:r>
              <a:rPr lang="fr-FR" dirty="0"/>
              <a:t>ATMOS – </a:t>
            </a:r>
            <a:r>
              <a:rPr lang="fr-FR" dirty="0" err="1"/>
              <a:t>binocular</a:t>
            </a:r>
            <a:r>
              <a:rPr lang="fr-FR" dirty="0"/>
              <a:t> colposcope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E2EEEA4-FA5E-41EB-8ED0-6A640EE2D1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852532"/>
              </p:ext>
            </p:extLst>
          </p:nvPr>
        </p:nvGraphicFramePr>
        <p:xfrm>
          <a:off x="4207476" y="1171940"/>
          <a:ext cx="4826796" cy="37471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54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13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032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6800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Adaptable on chair or on a vertical post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err="1"/>
                        <a:t>Measuring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scale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 swing arm </a:t>
                      </a:r>
                      <a:r>
                        <a:rPr lang="fr-FR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ergonomic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 </a:t>
                      </a:r>
                      <a:r>
                        <a:rPr lang="fr-FR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dedicated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software</a:t>
                      </a:r>
                    </a:p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 objective </a:t>
                      </a:r>
                      <a:r>
                        <a:rPr lang="fr-FR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variable focales</a:t>
                      </a:r>
                    </a:p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fr-FR" sz="1600" b="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Plus 12">
            <a:extLst>
              <a:ext uri="{FF2B5EF4-FFF2-40B4-BE49-F238E27FC236}">
                <a16:creationId xmlns:a16="http://schemas.microsoft.com/office/drawing/2014/main" id="{C7261677-75C0-4C70-BD5E-A86E8365D689}"/>
              </a:ext>
            </a:extLst>
          </p:cNvPr>
          <p:cNvSpPr/>
          <p:nvPr/>
        </p:nvSpPr>
        <p:spPr>
          <a:xfrm>
            <a:off x="5348386" y="1341628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Moins 13">
            <a:extLst>
              <a:ext uri="{FF2B5EF4-FFF2-40B4-BE49-F238E27FC236}">
                <a16:creationId xmlns:a16="http://schemas.microsoft.com/office/drawing/2014/main" id="{DD158F23-9CF2-4EFD-9D55-27290AFDDD66}"/>
              </a:ext>
            </a:extLst>
          </p:cNvPr>
          <p:cNvSpPr/>
          <p:nvPr/>
        </p:nvSpPr>
        <p:spPr>
          <a:xfrm>
            <a:off x="7739705" y="1341628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DA5FFD-8A46-4D2C-9674-C5560AAA4C99}"/>
              </a:ext>
            </a:extLst>
          </p:cNvPr>
          <p:cNvSpPr/>
          <p:nvPr/>
        </p:nvSpPr>
        <p:spPr>
          <a:xfrm>
            <a:off x="157294" y="1558179"/>
            <a:ext cx="35442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800" dirty="0">
                <a:effectLst/>
                <a:latin typeface="Roboto" pitchFamily="2" charset="0"/>
              </a:rPr>
              <a:t>ATMOS </a:t>
            </a:r>
            <a:r>
              <a:rPr lang="fr-FR" sz="1800" dirty="0" err="1">
                <a:effectLst/>
                <a:latin typeface="Roboto" pitchFamily="2" charset="0"/>
              </a:rPr>
              <a:t>offers</a:t>
            </a:r>
            <a:r>
              <a:rPr lang="fr-FR" sz="1800" dirty="0">
                <a:effectLst/>
                <a:latin typeface="Roboto" pitchFamily="2" charset="0"/>
              </a:rPr>
              <a:t> i </a:t>
            </a:r>
            <a:r>
              <a:rPr lang="fr-FR" sz="1800" dirty="0" err="1">
                <a:effectLst/>
                <a:latin typeface="Roboto" pitchFamily="2" charset="0"/>
              </a:rPr>
              <a:t>View</a:t>
            </a:r>
            <a:r>
              <a:rPr lang="fr-FR" sz="1800" dirty="0">
                <a:effectLst/>
                <a:latin typeface="Roboto" pitchFamily="2" charset="0"/>
              </a:rPr>
              <a:t> 21/31 </a:t>
            </a:r>
            <a:r>
              <a:rPr lang="fr-FR" dirty="0">
                <a:latin typeface="Roboto Cn" pitchFamily="2" charset="0"/>
                <a:ea typeface="Roboto Cn" pitchFamily="2" charset="0"/>
              </a:rPr>
              <a:t>:</a:t>
            </a:r>
          </a:p>
        </p:txBody>
      </p:sp>
      <p:pic>
        <p:nvPicPr>
          <p:cNvPr id="5121" name="Picture 1" descr="page5image11677264">
            <a:extLst>
              <a:ext uri="{FF2B5EF4-FFF2-40B4-BE49-F238E27FC236}">
                <a16:creationId xmlns:a16="http://schemas.microsoft.com/office/drawing/2014/main" id="{788BBACC-46BB-F84E-AC70-D1A453129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85" y="2023462"/>
            <a:ext cx="28067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880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C9CD434-100D-47B4-99F1-F34233D74549}"/>
              </a:ext>
            </a:extLst>
          </p:cNvPr>
          <p:cNvSpPr txBox="1">
            <a:spLocks/>
          </p:cNvSpPr>
          <p:nvPr/>
        </p:nvSpPr>
        <p:spPr>
          <a:xfrm>
            <a:off x="971600" y="205979"/>
            <a:ext cx="7715199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8F467F"/>
                </a:solidFill>
                <a:latin typeface="Roboto Condensed"/>
                <a:ea typeface="+mj-ea"/>
                <a:cs typeface="Roboto Condensed Bold"/>
              </a:defRPr>
            </a:lvl1pPr>
          </a:lstStyle>
          <a:p>
            <a:endParaRPr lang="fr-FR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C130E44-8030-4859-8077-90860E61CC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237209"/>
              </p:ext>
            </p:extLst>
          </p:nvPr>
        </p:nvGraphicFramePr>
        <p:xfrm>
          <a:off x="4207476" y="1171940"/>
          <a:ext cx="4826796" cy="37471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54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13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032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Les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6800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fr-FR" sz="1600" b="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Plus 12">
            <a:extLst>
              <a:ext uri="{FF2B5EF4-FFF2-40B4-BE49-F238E27FC236}">
                <a16:creationId xmlns:a16="http://schemas.microsoft.com/office/drawing/2014/main" id="{F375ED04-0C15-4145-8827-86FDCC7E8113}"/>
              </a:ext>
            </a:extLst>
          </p:cNvPr>
          <p:cNvSpPr/>
          <p:nvPr/>
        </p:nvSpPr>
        <p:spPr>
          <a:xfrm>
            <a:off x="5348386" y="1341628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Moins 13">
            <a:extLst>
              <a:ext uri="{FF2B5EF4-FFF2-40B4-BE49-F238E27FC236}">
                <a16:creationId xmlns:a16="http://schemas.microsoft.com/office/drawing/2014/main" id="{6DC2C51B-A94D-4981-94FF-62D511DA9B7C}"/>
              </a:ext>
            </a:extLst>
          </p:cNvPr>
          <p:cNvSpPr/>
          <p:nvPr/>
        </p:nvSpPr>
        <p:spPr>
          <a:xfrm>
            <a:off x="7739705" y="1341628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5E063F0F-9C2A-4F83-B211-7F84CA09D2A4}"/>
              </a:ext>
            </a:extLst>
          </p:cNvPr>
          <p:cNvSpPr txBox="1">
            <a:spLocks/>
          </p:cNvSpPr>
          <p:nvPr/>
        </p:nvSpPr>
        <p:spPr>
          <a:xfrm>
            <a:off x="971600" y="205979"/>
            <a:ext cx="7715199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8F467F"/>
                </a:solidFill>
                <a:latin typeface="Roboto Condensed"/>
                <a:ea typeface="+mj-ea"/>
                <a:cs typeface="Roboto Condensed Bold"/>
              </a:defRPr>
            </a:lvl1pPr>
          </a:lstStyle>
          <a:p>
            <a:r>
              <a:rPr lang="fr-FR" dirty="0"/>
              <a:t>Zeiss – </a:t>
            </a:r>
            <a:r>
              <a:rPr lang="fr-FR" dirty="0" err="1"/>
              <a:t>binocular</a:t>
            </a:r>
            <a:r>
              <a:rPr lang="fr-FR" dirty="0"/>
              <a:t> colposcope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88C70240-F975-4F77-9B70-397FAD5C1E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4070308"/>
              </p:ext>
            </p:extLst>
          </p:nvPr>
        </p:nvGraphicFramePr>
        <p:xfrm>
          <a:off x="4207476" y="1171940"/>
          <a:ext cx="4826796" cy="37471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54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13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032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6800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800" b="0" baseline="0" dirty="0" err="1">
                          <a:solidFill>
                            <a:schemeClr val="tx1"/>
                          </a:solidFill>
                        </a:rPr>
                        <a:t>Halogen</a:t>
                      </a:r>
                      <a:r>
                        <a:rPr lang="fr-FR" sz="1800" b="0" baseline="0" dirty="0">
                          <a:solidFill>
                            <a:schemeClr val="tx1"/>
                          </a:solidFill>
                        </a:rPr>
                        <a:t> source</a:t>
                      </a:r>
                    </a:p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800" b="0" baseline="0" dirty="0">
                          <a:solidFill>
                            <a:schemeClr val="tx1"/>
                          </a:solidFill>
                        </a:rPr>
                        <a:t>No zoom </a:t>
                      </a:r>
                      <a:r>
                        <a:rPr lang="fr-FR" sz="1800" b="0" baseline="0" dirty="0" err="1">
                          <a:solidFill>
                            <a:schemeClr val="tx1"/>
                          </a:solidFill>
                        </a:rPr>
                        <a:t>lens</a:t>
                      </a:r>
                      <a:endParaRPr lang="fr-FR" sz="1800" b="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 objective </a:t>
                      </a:r>
                      <a:r>
                        <a:rPr lang="fr-FR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variable focales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Plus 12">
            <a:extLst>
              <a:ext uri="{FF2B5EF4-FFF2-40B4-BE49-F238E27FC236}">
                <a16:creationId xmlns:a16="http://schemas.microsoft.com/office/drawing/2014/main" id="{2D0F7748-E1E2-44F5-9142-631FA4A3389B}"/>
              </a:ext>
            </a:extLst>
          </p:cNvPr>
          <p:cNvSpPr/>
          <p:nvPr/>
        </p:nvSpPr>
        <p:spPr>
          <a:xfrm>
            <a:off x="5348386" y="1341628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Moins 13">
            <a:extLst>
              <a:ext uri="{FF2B5EF4-FFF2-40B4-BE49-F238E27FC236}">
                <a16:creationId xmlns:a16="http://schemas.microsoft.com/office/drawing/2014/main" id="{079C2E68-0086-4269-B92E-07F1F72498BA}"/>
              </a:ext>
            </a:extLst>
          </p:cNvPr>
          <p:cNvSpPr/>
          <p:nvPr/>
        </p:nvSpPr>
        <p:spPr>
          <a:xfrm>
            <a:off x="7739705" y="1341628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929E1D-B64A-47E3-9F53-943D1C824B91}"/>
              </a:ext>
            </a:extLst>
          </p:cNvPr>
          <p:cNvSpPr/>
          <p:nvPr/>
        </p:nvSpPr>
        <p:spPr>
          <a:xfrm>
            <a:off x="109728" y="1320639"/>
            <a:ext cx="2611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Roboto Cn" pitchFamily="2" charset="0"/>
                <a:ea typeface="Roboto Cn" pitchFamily="2" charset="0"/>
              </a:rPr>
              <a:t>Zeiss </a:t>
            </a:r>
            <a:r>
              <a:rPr lang="fr-FR" dirty="0" err="1">
                <a:latin typeface="Roboto Cn" pitchFamily="2" charset="0"/>
                <a:ea typeface="Roboto Cn" pitchFamily="2" charset="0"/>
              </a:rPr>
              <a:t>offers</a:t>
            </a:r>
            <a:r>
              <a:rPr lang="fr-FR" dirty="0">
                <a:latin typeface="Roboto Cn" pitchFamily="2" charset="0"/>
                <a:ea typeface="Roboto Cn" pitchFamily="2" charset="0"/>
              </a:rPr>
              <a:t> </a:t>
            </a:r>
            <a:r>
              <a:rPr lang="fr-FR" dirty="0">
                <a:latin typeface="Roboto" pitchFamily="2" charset="0"/>
              </a:rPr>
              <a:t>KSK 150 FC </a:t>
            </a:r>
            <a:r>
              <a:rPr lang="fr-FR" dirty="0">
                <a:latin typeface="Roboto Cn" pitchFamily="2" charset="0"/>
                <a:ea typeface="Roboto Cn" pitchFamily="2" charset="0"/>
              </a:rPr>
              <a:t>:</a:t>
            </a:r>
            <a:endParaRPr lang="fr-FR" dirty="0"/>
          </a:p>
        </p:txBody>
      </p:sp>
      <p:pic>
        <p:nvPicPr>
          <p:cNvPr id="6145" name="Picture 1" descr="page5image11673520">
            <a:extLst>
              <a:ext uri="{FF2B5EF4-FFF2-40B4-BE49-F238E27FC236}">
                <a16:creationId xmlns:a16="http://schemas.microsoft.com/office/drawing/2014/main" id="{400D38C6-3AD7-B347-A146-2A68C508B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86" y="1871350"/>
            <a:ext cx="1870364" cy="306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7881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Schmitz – </a:t>
            </a:r>
            <a:r>
              <a:rPr lang="fr-FR" dirty="0" err="1"/>
              <a:t>video</a:t>
            </a:r>
            <a:r>
              <a:rPr lang="fr-FR" dirty="0"/>
              <a:t> colposcope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0782376"/>
              </p:ext>
            </p:extLst>
          </p:nvPr>
        </p:nvGraphicFramePr>
        <p:xfrm>
          <a:off x="4572000" y="1319359"/>
          <a:ext cx="4217987" cy="353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0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7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808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The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2307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err="1"/>
                        <a:t>Automatic</a:t>
                      </a:r>
                      <a:r>
                        <a:rPr lang="fr-FR" dirty="0"/>
                        <a:t> focus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/>
                        <a:t>No laser adapter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/>
                        <a:t>No 3D vision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/>
                        <a:t>Price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155644" y="1187917"/>
            <a:ext cx="42212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Roboto Cn" pitchFamily="2" charset="0"/>
                <a:ea typeface="Roboto Cn" pitchFamily="2" charset="0"/>
              </a:rPr>
              <a:t>Schmitz </a:t>
            </a:r>
            <a:r>
              <a:rPr lang="fr-FR" sz="2000" dirty="0" err="1">
                <a:latin typeface="Roboto Cn" pitchFamily="2" charset="0"/>
                <a:ea typeface="Roboto Cn" pitchFamily="2" charset="0"/>
              </a:rPr>
              <a:t>offers</a:t>
            </a:r>
            <a:r>
              <a:rPr lang="fr-FR" sz="2000" dirty="0">
                <a:latin typeface="Roboto Cn" pitchFamily="2" charset="0"/>
                <a:ea typeface="Roboto Cn" pitchFamily="2" charset="0"/>
              </a:rPr>
              <a:t> the VIDAN II :</a:t>
            </a:r>
          </a:p>
        </p:txBody>
      </p:sp>
      <p:sp>
        <p:nvSpPr>
          <p:cNvPr id="13" name="Plus 12"/>
          <p:cNvSpPr/>
          <p:nvPr/>
        </p:nvSpPr>
        <p:spPr>
          <a:xfrm>
            <a:off x="5730083" y="1465142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813910" y="1446029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169" name="Picture 1" descr="page5image11677056">
            <a:extLst>
              <a:ext uri="{FF2B5EF4-FFF2-40B4-BE49-F238E27FC236}">
                <a16:creationId xmlns:a16="http://schemas.microsoft.com/office/drawing/2014/main" id="{7453B1FB-72E8-444C-86A0-99318F126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023" y="1904772"/>
            <a:ext cx="2020711" cy="2833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7492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E727996-DCE9-4663-9D41-9C21240C5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205979"/>
            <a:ext cx="7715199" cy="857250"/>
          </a:xfrm>
        </p:spPr>
        <p:txBody>
          <a:bodyPr>
            <a:normAutofit/>
          </a:bodyPr>
          <a:lstStyle/>
          <a:p>
            <a:r>
              <a:rPr lang="fr-FR" dirty="0"/>
              <a:t>KAPS – </a:t>
            </a:r>
            <a:r>
              <a:rPr lang="fr-FR" dirty="0" err="1"/>
              <a:t>video</a:t>
            </a:r>
            <a:r>
              <a:rPr lang="fr-FR" dirty="0"/>
              <a:t> colposcope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644F8762-F404-4BB1-B26A-B70177B4B2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1163294"/>
              </p:ext>
            </p:extLst>
          </p:nvPr>
        </p:nvGraphicFramePr>
        <p:xfrm>
          <a:off x="4572000" y="1319359"/>
          <a:ext cx="4217987" cy="353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0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7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808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The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2307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Manual or </a:t>
                      </a:r>
                      <a:r>
                        <a:rPr lang="fr-FR" dirty="0" err="1"/>
                        <a:t>automatic</a:t>
                      </a:r>
                      <a:r>
                        <a:rPr lang="fr-FR" dirty="0"/>
                        <a:t> focus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Adaptable on chair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/>
                        <a:t>No 3D vision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/>
                        <a:t>Price</a:t>
                      </a:r>
                    </a:p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dirty="0" err="1">
                          <a:solidFill>
                            <a:schemeClr val="tx1"/>
                          </a:solidFill>
                        </a:rPr>
                        <a:t>Quality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 of the software &amp; Report</a:t>
                      </a:r>
                    </a:p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fr-FR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Plus 12">
            <a:extLst>
              <a:ext uri="{FF2B5EF4-FFF2-40B4-BE49-F238E27FC236}">
                <a16:creationId xmlns:a16="http://schemas.microsoft.com/office/drawing/2014/main" id="{B6DCA674-6455-4227-9812-4F17869C15D1}"/>
              </a:ext>
            </a:extLst>
          </p:cNvPr>
          <p:cNvSpPr/>
          <p:nvPr/>
        </p:nvSpPr>
        <p:spPr>
          <a:xfrm>
            <a:off x="5730083" y="1465142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Moins 13">
            <a:extLst>
              <a:ext uri="{FF2B5EF4-FFF2-40B4-BE49-F238E27FC236}">
                <a16:creationId xmlns:a16="http://schemas.microsoft.com/office/drawing/2014/main" id="{5A1AC24F-532B-4BD4-937F-1004D59DA68F}"/>
              </a:ext>
            </a:extLst>
          </p:cNvPr>
          <p:cNvSpPr/>
          <p:nvPr/>
        </p:nvSpPr>
        <p:spPr>
          <a:xfrm>
            <a:off x="7813910" y="1446029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02C5E0-240C-4D4B-9BAD-CFD0143575D1}"/>
              </a:ext>
            </a:extLst>
          </p:cNvPr>
          <p:cNvSpPr/>
          <p:nvPr/>
        </p:nvSpPr>
        <p:spPr>
          <a:xfrm>
            <a:off x="154920" y="146514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>
                <a:latin typeface="Roboto Cn" pitchFamily="2" charset="0"/>
                <a:ea typeface="Roboto Cn" pitchFamily="2" charset="0"/>
              </a:rPr>
              <a:t>KAPS </a:t>
            </a:r>
            <a:r>
              <a:rPr lang="fr-FR" dirty="0" err="1">
                <a:latin typeface="Roboto Cn" pitchFamily="2" charset="0"/>
                <a:ea typeface="Roboto Cn" pitchFamily="2" charset="0"/>
              </a:rPr>
              <a:t>offers</a:t>
            </a:r>
            <a:r>
              <a:rPr lang="fr-FR" dirty="0">
                <a:latin typeface="Roboto Cn" pitchFamily="2" charset="0"/>
                <a:ea typeface="Roboto Cn" pitchFamily="2" charset="0"/>
              </a:rPr>
              <a:t> the Vico S HD :</a:t>
            </a:r>
          </a:p>
        </p:txBody>
      </p:sp>
      <p:pic>
        <p:nvPicPr>
          <p:cNvPr id="8195" name="Picture 3" descr="page5image11674144">
            <a:extLst>
              <a:ext uri="{FF2B5EF4-FFF2-40B4-BE49-F238E27FC236}">
                <a16:creationId xmlns:a16="http://schemas.microsoft.com/office/drawing/2014/main" id="{EA1B3A81-CAF8-0D4A-9A0F-E241954A5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11" y="2294993"/>
            <a:ext cx="3108857" cy="232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E2A472A-E9D8-49EB-B1EF-2E53C7D5E1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1531" y="3665443"/>
            <a:ext cx="1602316" cy="109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746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Colposcope </a:t>
            </a:r>
            <a:r>
              <a:rPr lang="fr-FR" dirty="0" err="1"/>
              <a:t>Assembly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44853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44B5BD-F3AD-4CDA-AE1A-C9E6263DF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Swing arm colposcope (1/4) </a:t>
            </a:r>
          </a:p>
        </p:txBody>
      </p:sp>
      <p:graphicFrame>
        <p:nvGraphicFramePr>
          <p:cNvPr id="6" name="Tableau 4">
            <a:extLst>
              <a:ext uri="{FF2B5EF4-FFF2-40B4-BE49-F238E27FC236}">
                <a16:creationId xmlns:a16="http://schemas.microsoft.com/office/drawing/2014/main" id="{9904AE81-5F29-491D-9B62-5E717AA1C7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550423"/>
              </p:ext>
            </p:extLst>
          </p:nvPr>
        </p:nvGraphicFramePr>
        <p:xfrm>
          <a:off x="570556" y="975871"/>
          <a:ext cx="8002887" cy="412821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667629">
                  <a:extLst>
                    <a:ext uri="{9D8B030D-6E8A-4147-A177-3AD203B41FA5}">
                      <a16:colId xmlns:a16="http://schemas.microsoft.com/office/drawing/2014/main" val="1755671022"/>
                    </a:ext>
                  </a:extLst>
                </a:gridCol>
                <a:gridCol w="2667629">
                  <a:extLst>
                    <a:ext uri="{9D8B030D-6E8A-4147-A177-3AD203B41FA5}">
                      <a16:colId xmlns:a16="http://schemas.microsoft.com/office/drawing/2014/main" val="2659656253"/>
                    </a:ext>
                  </a:extLst>
                </a:gridCol>
                <a:gridCol w="2667629">
                  <a:extLst>
                    <a:ext uri="{9D8B030D-6E8A-4147-A177-3AD203B41FA5}">
                      <a16:colId xmlns:a16="http://schemas.microsoft.com/office/drawing/2014/main" val="1327841087"/>
                    </a:ext>
                  </a:extLst>
                </a:gridCol>
              </a:tblGrid>
              <a:tr h="360805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</a:t>
                      </a:r>
                    </a:p>
                  </a:txBody>
                  <a:tcPr anchor="ctr"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08299952"/>
                  </a:ext>
                </a:extLst>
              </a:tr>
              <a:tr h="245680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2767757"/>
                  </a:ext>
                </a:extLst>
              </a:tr>
              <a:tr h="482688"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Roboto" pitchFamily="2" charset="0"/>
                        </a:rPr>
                        <a:t>Insert the main post </a:t>
                      </a:r>
                      <a:r>
                        <a:rPr lang="fr-FR" sz="1200" b="1" dirty="0" err="1">
                          <a:latin typeface="Roboto" pitchFamily="2" charset="0"/>
                        </a:rPr>
                        <a:t>into</a:t>
                      </a:r>
                      <a:r>
                        <a:rPr lang="fr-FR" sz="1200" b="1" dirty="0">
                          <a:latin typeface="Roboto" pitchFamily="2" charset="0"/>
                        </a:rPr>
                        <a:t> the base </a:t>
                      </a:r>
                      <a:r>
                        <a:rPr lang="fr-FR" sz="1200" b="1" dirty="0" err="1">
                          <a:latin typeface="Roboto" pitchFamily="2" charset="0"/>
                        </a:rPr>
                        <a:t>with</a:t>
                      </a:r>
                      <a:r>
                        <a:rPr lang="fr-FR" sz="1200" b="1" dirty="0">
                          <a:latin typeface="Roboto" pitchFamily="2" charset="0"/>
                        </a:rPr>
                        <a:t> rollers</a:t>
                      </a:r>
                    </a:p>
                  </a:txBody>
                  <a:tcPr anchor="ctr"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CCF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 err="1">
                          <a:latin typeface="Roboto" pitchFamily="2" charset="0"/>
                        </a:rPr>
                        <a:t>Assembly</a:t>
                      </a:r>
                      <a:r>
                        <a:rPr lang="fr-FR" sz="1200" b="1" dirty="0">
                          <a:latin typeface="Roboto" pitchFamily="2" charset="0"/>
                        </a:rPr>
                        <a:t> the first swing arm to the main post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CCF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 err="1">
                          <a:latin typeface="Roboto" pitchFamily="2" charset="0"/>
                        </a:rPr>
                        <a:t>Assembly</a:t>
                      </a:r>
                      <a:r>
                        <a:rPr lang="fr-FR" sz="1200" b="1" dirty="0">
                          <a:latin typeface="Roboto" pitchFamily="2" charset="0"/>
                        </a:rPr>
                        <a:t> the second swing arm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DCCF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1422456"/>
                  </a:ext>
                </a:extLst>
              </a:tr>
              <a:tr h="81181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200" dirty="0" err="1">
                          <a:latin typeface="Roboto" pitchFamily="2" charset="0"/>
                        </a:rPr>
                        <a:t>Screw</a:t>
                      </a:r>
                      <a:r>
                        <a:rPr lang="fr-FR" sz="1200" dirty="0">
                          <a:latin typeface="Roboto" pitchFamily="2" charset="0"/>
                        </a:rPr>
                        <a:t> the post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under</a:t>
                      </a:r>
                      <a:r>
                        <a:rPr lang="fr-FR" sz="1200" dirty="0">
                          <a:latin typeface="Roboto" pitchFamily="2" charset="0"/>
                        </a:rPr>
                        <a:t> the base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with</a:t>
                      </a:r>
                      <a:r>
                        <a:rPr lang="fr-FR" sz="1200" dirty="0">
                          <a:latin typeface="Roboto" pitchFamily="2" charset="0"/>
                        </a:rPr>
                        <a:t>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casters</a:t>
                      </a:r>
                      <a:r>
                        <a:rPr lang="fr-FR" sz="1200" dirty="0">
                          <a:latin typeface="Roboto" pitchFamily="2" charset="0"/>
                        </a:rPr>
                        <a:t>.</a:t>
                      </a:r>
                      <a:endParaRPr lang="fr-FR" sz="1200" kern="1200" dirty="0">
                        <a:solidFill>
                          <a:schemeClr val="tx1"/>
                        </a:solidFill>
                        <a:latin typeface="Roboto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200" dirty="0" err="1">
                          <a:latin typeface="Roboto" pitchFamily="2" charset="0"/>
                        </a:rPr>
                        <a:t>Screw</a:t>
                      </a:r>
                      <a:r>
                        <a:rPr lang="fr-FR" sz="1200" dirty="0">
                          <a:latin typeface="Roboto" pitchFamily="2" charset="0"/>
                        </a:rPr>
                        <a:t> the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two</a:t>
                      </a:r>
                      <a:r>
                        <a:rPr lang="fr-FR" sz="1200" dirty="0">
                          <a:latin typeface="Roboto" pitchFamily="2" charset="0"/>
                        </a:rPr>
                        <a:t> parts.</a:t>
                      </a:r>
                      <a:endParaRPr lang="fr-FR" sz="1200" kern="1200" dirty="0">
                        <a:solidFill>
                          <a:schemeClr val="tx1"/>
                        </a:solidFill>
                        <a:latin typeface="Roboto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200" dirty="0">
                          <a:latin typeface="Roboto" pitchFamily="2" charset="0"/>
                        </a:rPr>
                        <a:t>Pull the white Pull-tab to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allow</a:t>
                      </a:r>
                      <a:r>
                        <a:rPr lang="fr-FR" sz="1200" dirty="0">
                          <a:latin typeface="Roboto" pitchFamily="2" charset="0"/>
                        </a:rPr>
                        <a:t> the insertion.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200" dirty="0" err="1">
                          <a:latin typeface="Roboto" pitchFamily="2" charset="0"/>
                        </a:rPr>
                        <a:t>Tighten</a:t>
                      </a:r>
                      <a:r>
                        <a:rPr lang="fr-FR" sz="1200" dirty="0">
                          <a:latin typeface="Roboto" pitchFamily="2" charset="0"/>
                        </a:rPr>
                        <a:t> the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two</a:t>
                      </a:r>
                      <a:r>
                        <a:rPr lang="fr-FR" sz="1200" dirty="0">
                          <a:latin typeface="Roboto" pitchFamily="2" charset="0"/>
                        </a:rPr>
                        <a:t>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screws</a:t>
                      </a:r>
                      <a:r>
                        <a:rPr lang="fr-FR" sz="1200" dirty="0">
                          <a:latin typeface="Roboto" pitchFamily="2" charset="0"/>
                        </a:rPr>
                        <a:t> to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complete</a:t>
                      </a:r>
                      <a:r>
                        <a:rPr lang="fr-FR" sz="1200" dirty="0">
                          <a:latin typeface="Roboto" pitchFamily="2" charset="0"/>
                        </a:rPr>
                        <a:t> the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assembly</a:t>
                      </a:r>
                      <a:r>
                        <a:rPr lang="fr-FR" sz="1200" dirty="0">
                          <a:latin typeface="Roboto" pitchFamily="2" charset="0"/>
                        </a:rPr>
                        <a:t>.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62853424"/>
                  </a:ext>
                </a:extLst>
              </a:tr>
            </a:tbl>
          </a:graphicData>
        </a:graphic>
      </p:graphicFrame>
      <p:pic>
        <p:nvPicPr>
          <p:cNvPr id="7" name="Picture 1" descr="page1image11960944">
            <a:extLst>
              <a:ext uri="{FF2B5EF4-FFF2-40B4-BE49-F238E27FC236}">
                <a16:creationId xmlns:a16="http://schemas.microsoft.com/office/drawing/2014/main" id="{C84EB639-823E-4A19-A7A0-30B06C86E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27" y="1650310"/>
            <a:ext cx="2607189" cy="184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page1image11969264">
            <a:extLst>
              <a:ext uri="{FF2B5EF4-FFF2-40B4-BE49-F238E27FC236}">
                <a16:creationId xmlns:a16="http://schemas.microsoft.com/office/drawing/2014/main" id="{45949A56-CEBF-4F4B-86B4-E4056A6A4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405" y="1723226"/>
            <a:ext cx="2549189" cy="1697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page1image11966976">
            <a:extLst>
              <a:ext uri="{FF2B5EF4-FFF2-40B4-BE49-F238E27FC236}">
                <a16:creationId xmlns:a16="http://schemas.microsoft.com/office/drawing/2014/main" id="{2A3AB30B-53FC-42F8-AA83-B45A8F31B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249" y="1355061"/>
            <a:ext cx="1878995" cy="1191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page1image11969472">
            <a:extLst>
              <a:ext uri="{FF2B5EF4-FFF2-40B4-BE49-F238E27FC236}">
                <a16:creationId xmlns:a16="http://schemas.microsoft.com/office/drawing/2014/main" id="{FEEBFA92-F7AA-455D-B830-A8F3ABF6C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249" y="2553455"/>
            <a:ext cx="1878995" cy="123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099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3BC415-B9C4-4176-A806-ECB3F2874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Swing arm colposcope (2/4) 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09271D0A-55AC-49C9-890B-228E1F7CBE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53523"/>
              </p:ext>
            </p:extLst>
          </p:nvPr>
        </p:nvGraphicFramePr>
        <p:xfrm>
          <a:off x="570556" y="975871"/>
          <a:ext cx="8002887" cy="412821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667629">
                  <a:extLst>
                    <a:ext uri="{9D8B030D-6E8A-4147-A177-3AD203B41FA5}">
                      <a16:colId xmlns:a16="http://schemas.microsoft.com/office/drawing/2014/main" val="1755671022"/>
                    </a:ext>
                  </a:extLst>
                </a:gridCol>
                <a:gridCol w="2667629">
                  <a:extLst>
                    <a:ext uri="{9D8B030D-6E8A-4147-A177-3AD203B41FA5}">
                      <a16:colId xmlns:a16="http://schemas.microsoft.com/office/drawing/2014/main" val="2659656253"/>
                    </a:ext>
                  </a:extLst>
                </a:gridCol>
                <a:gridCol w="2667629">
                  <a:extLst>
                    <a:ext uri="{9D8B030D-6E8A-4147-A177-3AD203B41FA5}">
                      <a16:colId xmlns:a16="http://schemas.microsoft.com/office/drawing/2014/main" val="1327841087"/>
                    </a:ext>
                  </a:extLst>
                </a:gridCol>
              </a:tblGrid>
              <a:tr h="360805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</a:t>
                      </a:r>
                    </a:p>
                  </a:txBody>
                  <a:tcPr anchor="ctr"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08299952"/>
                  </a:ext>
                </a:extLst>
              </a:tr>
              <a:tr h="245680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2767757"/>
                  </a:ext>
                </a:extLst>
              </a:tr>
              <a:tr h="482688">
                <a:tc>
                  <a:txBody>
                    <a:bodyPr/>
                    <a:lstStyle/>
                    <a:p>
                      <a:r>
                        <a:rPr lang="fr-FR" sz="1200" b="1" dirty="0" err="1">
                          <a:latin typeface="Roboto" pitchFamily="2" charset="0"/>
                        </a:rPr>
                        <a:t>Assembly</a:t>
                      </a:r>
                      <a:r>
                        <a:rPr lang="fr-FR" sz="1200" b="1" dirty="0">
                          <a:latin typeface="Roboto" pitchFamily="2" charset="0"/>
                        </a:rPr>
                        <a:t> the colposcope </a:t>
                      </a:r>
                      <a:r>
                        <a:rPr lang="fr-FR" sz="1200" b="1" dirty="0" err="1">
                          <a:latin typeface="Roboto" pitchFamily="2" charset="0"/>
                        </a:rPr>
                        <a:t>head</a:t>
                      </a:r>
                      <a:endParaRPr lang="fr-FR" sz="1200" b="1" dirty="0">
                        <a:latin typeface="Roboto" pitchFamily="2" charset="0"/>
                      </a:endParaRPr>
                    </a:p>
                  </a:txBody>
                  <a:tcPr anchor="ctr"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CCF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 err="1">
                          <a:latin typeface="Roboto" pitchFamily="2" charset="0"/>
                        </a:rPr>
                        <a:t>Screw</a:t>
                      </a:r>
                      <a:r>
                        <a:rPr lang="fr-FR" sz="1200" b="1" dirty="0">
                          <a:latin typeface="Roboto" pitchFamily="2" charset="0"/>
                        </a:rPr>
                        <a:t> the </a:t>
                      </a:r>
                      <a:r>
                        <a:rPr lang="fr-FR" sz="1200" b="1" dirty="0" err="1">
                          <a:latin typeface="Roboto" pitchFamily="2" charset="0"/>
                        </a:rPr>
                        <a:t>beamsplitter</a:t>
                      </a:r>
                      <a:r>
                        <a:rPr lang="fr-FR" sz="1200" b="1" dirty="0">
                          <a:latin typeface="Roboto" pitchFamily="2" charset="0"/>
                        </a:rPr>
                        <a:t> (</a:t>
                      </a:r>
                      <a:r>
                        <a:rPr lang="fr-FR" sz="1200" b="1" dirty="0" err="1">
                          <a:latin typeface="Roboto" pitchFamily="2" charset="0"/>
                        </a:rPr>
                        <a:t>optionnal</a:t>
                      </a:r>
                      <a:r>
                        <a:rPr lang="fr-FR" sz="1200" b="1" dirty="0">
                          <a:latin typeface="Roboto" pitchFamily="2" charset="0"/>
                        </a:rPr>
                        <a:t>) to the </a:t>
                      </a:r>
                      <a:r>
                        <a:rPr lang="fr-FR" sz="1200" b="1" dirty="0" err="1">
                          <a:latin typeface="Roboto" pitchFamily="2" charset="0"/>
                        </a:rPr>
                        <a:t>head</a:t>
                      </a:r>
                      <a:endParaRPr lang="fr-FR" sz="1200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CCF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 err="1">
                          <a:latin typeface="Roboto" pitchFamily="2" charset="0"/>
                        </a:rPr>
                        <a:t>Assembly</a:t>
                      </a:r>
                      <a:r>
                        <a:rPr lang="fr-FR" sz="1200" b="1" dirty="0">
                          <a:latin typeface="Roboto" pitchFamily="2" charset="0"/>
                        </a:rPr>
                        <a:t> the </a:t>
                      </a:r>
                      <a:r>
                        <a:rPr lang="fr-FR" sz="1200" b="1" dirty="0" err="1">
                          <a:latin typeface="Roboto" pitchFamily="2" charset="0"/>
                        </a:rPr>
                        <a:t>binocular</a:t>
                      </a:r>
                      <a:r>
                        <a:rPr lang="fr-FR" sz="1200" b="1" dirty="0">
                          <a:latin typeface="Roboto" pitchFamily="2" charset="0"/>
                        </a:rPr>
                        <a:t> </a:t>
                      </a:r>
                      <a:r>
                        <a:rPr lang="fr-FR" sz="1200" b="1" dirty="0" err="1">
                          <a:latin typeface="Roboto" pitchFamily="2" charset="0"/>
                        </a:rPr>
                        <a:t>head</a:t>
                      </a:r>
                      <a:r>
                        <a:rPr lang="fr-FR" sz="1200" b="1" dirty="0">
                          <a:latin typeface="Roboto" pitchFamily="2" charset="0"/>
                        </a:rPr>
                        <a:t> to the </a:t>
                      </a:r>
                      <a:r>
                        <a:rPr lang="fr-FR" sz="1200" b="1" dirty="0" err="1">
                          <a:latin typeface="Roboto" pitchFamily="2" charset="0"/>
                        </a:rPr>
                        <a:t>beamsplitter</a:t>
                      </a:r>
                      <a:endParaRPr lang="fr-FR" sz="1200" b="1" dirty="0">
                        <a:latin typeface="Roboto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DCCF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1422456"/>
                  </a:ext>
                </a:extLst>
              </a:tr>
              <a:tr h="81181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200" dirty="0" err="1">
                          <a:latin typeface="Roboto" pitchFamily="2" charset="0"/>
                        </a:rPr>
                        <a:t>Tighten</a:t>
                      </a:r>
                      <a:r>
                        <a:rPr lang="fr-FR" sz="1200" dirty="0">
                          <a:latin typeface="Roboto" pitchFamily="2" charset="0"/>
                        </a:rPr>
                        <a:t> the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two</a:t>
                      </a:r>
                      <a:r>
                        <a:rPr lang="fr-FR" sz="1200" dirty="0">
                          <a:latin typeface="Roboto" pitchFamily="2" charset="0"/>
                        </a:rPr>
                        <a:t>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screws</a:t>
                      </a:r>
                      <a:r>
                        <a:rPr lang="fr-FR" sz="1200" dirty="0">
                          <a:latin typeface="Roboto" pitchFamily="2" charset="0"/>
                        </a:rPr>
                        <a:t> to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complete</a:t>
                      </a:r>
                      <a:r>
                        <a:rPr lang="fr-FR" sz="1200" dirty="0">
                          <a:latin typeface="Roboto" pitchFamily="2" charset="0"/>
                        </a:rPr>
                        <a:t> the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assembly</a:t>
                      </a:r>
                      <a:r>
                        <a:rPr lang="fr-FR" sz="1200" dirty="0">
                          <a:latin typeface="Roboto" pitchFamily="2" charset="0"/>
                        </a:rPr>
                        <a:t>.</a:t>
                      </a:r>
                      <a:endParaRPr lang="fr-FR" sz="1200" kern="1200" dirty="0">
                        <a:solidFill>
                          <a:schemeClr val="tx1"/>
                        </a:solidFill>
                        <a:latin typeface="Roboto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fr-FR" sz="1200" kern="1200" dirty="0">
                        <a:solidFill>
                          <a:schemeClr val="tx1"/>
                        </a:solidFill>
                        <a:latin typeface="Roboto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200" dirty="0" err="1">
                          <a:latin typeface="Roboto" pitchFamily="2" charset="0"/>
                        </a:rPr>
                        <a:t>Remove</a:t>
                      </a:r>
                      <a:r>
                        <a:rPr lang="fr-FR" sz="1200" dirty="0">
                          <a:latin typeface="Roboto" pitchFamily="2" charset="0"/>
                        </a:rPr>
                        <a:t> the protective cover of the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beamsplitter</a:t>
                      </a:r>
                      <a:r>
                        <a:rPr lang="fr-FR" sz="1200" dirty="0">
                          <a:latin typeface="Roboto" pitchFamily="2" charset="0"/>
                        </a:rPr>
                        <a:t>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200" dirty="0" err="1">
                          <a:latin typeface="Roboto" pitchFamily="2" charset="0"/>
                        </a:rPr>
                        <a:t>Assembly</a:t>
                      </a:r>
                      <a:r>
                        <a:rPr lang="fr-FR" sz="1200" dirty="0">
                          <a:latin typeface="Roboto" pitchFamily="2" charset="0"/>
                        </a:rPr>
                        <a:t> and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screw</a:t>
                      </a:r>
                      <a:r>
                        <a:rPr lang="fr-FR" sz="1200" dirty="0">
                          <a:latin typeface="Roboto" pitchFamily="2" charset="0"/>
                        </a:rPr>
                        <a:t> the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binocular</a:t>
                      </a:r>
                      <a:r>
                        <a:rPr lang="fr-FR" sz="1200" dirty="0">
                          <a:latin typeface="Roboto" pitchFamily="2" charset="0"/>
                        </a:rPr>
                        <a:t>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head</a:t>
                      </a:r>
                      <a:r>
                        <a:rPr lang="fr-FR" sz="1200" dirty="0">
                          <a:latin typeface="Roboto" pitchFamily="2" charset="0"/>
                        </a:rPr>
                        <a:t>.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62853424"/>
                  </a:ext>
                </a:extLst>
              </a:tr>
            </a:tbl>
          </a:graphicData>
        </a:graphic>
      </p:graphicFrame>
      <p:pic>
        <p:nvPicPr>
          <p:cNvPr id="5" name="Picture 1" descr="page2image11615472">
            <a:extLst>
              <a:ext uri="{FF2B5EF4-FFF2-40B4-BE49-F238E27FC236}">
                <a16:creationId xmlns:a16="http://schemas.microsoft.com/office/drawing/2014/main" id="{E33A688C-9A5F-4C54-B9C8-D0AD1E263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53" y="1563691"/>
            <a:ext cx="2375910" cy="2016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age2image11602576">
            <a:extLst>
              <a:ext uri="{FF2B5EF4-FFF2-40B4-BE49-F238E27FC236}">
                <a16:creationId xmlns:a16="http://schemas.microsoft.com/office/drawing/2014/main" id="{62EFCE5B-C857-4238-BCF0-E141FB4C4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130" y="1670976"/>
            <a:ext cx="2605397" cy="1801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page2image11614848">
            <a:extLst>
              <a:ext uri="{FF2B5EF4-FFF2-40B4-BE49-F238E27FC236}">
                <a16:creationId xmlns:a16="http://schemas.microsoft.com/office/drawing/2014/main" id="{6CE49075-CF57-4F71-9ABD-014B15685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883" y="1365507"/>
            <a:ext cx="2445943" cy="1105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page2image11605904">
            <a:extLst>
              <a:ext uri="{FF2B5EF4-FFF2-40B4-BE49-F238E27FC236}">
                <a16:creationId xmlns:a16="http://schemas.microsoft.com/office/drawing/2014/main" id="{963DAEBD-A809-4EAB-A707-F189221A5A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4" b="12992"/>
          <a:stretch/>
        </p:blipFill>
        <p:spPr bwMode="auto">
          <a:xfrm>
            <a:off x="5992883" y="2494911"/>
            <a:ext cx="2446764" cy="125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56089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56D107-41A4-4B86-AE64-C25004278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Swing arm colposcope (3/4) 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BFF055D9-CAB4-4924-BF78-8EE872DD90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7798055"/>
              </p:ext>
            </p:extLst>
          </p:nvPr>
        </p:nvGraphicFramePr>
        <p:xfrm>
          <a:off x="570556" y="975871"/>
          <a:ext cx="8002887" cy="412821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667629">
                  <a:extLst>
                    <a:ext uri="{9D8B030D-6E8A-4147-A177-3AD203B41FA5}">
                      <a16:colId xmlns:a16="http://schemas.microsoft.com/office/drawing/2014/main" val="1755671022"/>
                    </a:ext>
                  </a:extLst>
                </a:gridCol>
                <a:gridCol w="2667629">
                  <a:extLst>
                    <a:ext uri="{9D8B030D-6E8A-4147-A177-3AD203B41FA5}">
                      <a16:colId xmlns:a16="http://schemas.microsoft.com/office/drawing/2014/main" val="2659656253"/>
                    </a:ext>
                  </a:extLst>
                </a:gridCol>
                <a:gridCol w="2667629">
                  <a:extLst>
                    <a:ext uri="{9D8B030D-6E8A-4147-A177-3AD203B41FA5}">
                      <a16:colId xmlns:a16="http://schemas.microsoft.com/office/drawing/2014/main" val="1327841087"/>
                    </a:ext>
                  </a:extLst>
                </a:gridCol>
              </a:tblGrid>
              <a:tr h="360805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7</a:t>
                      </a:r>
                    </a:p>
                  </a:txBody>
                  <a:tcPr anchor="ctr"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8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9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08299952"/>
                  </a:ext>
                </a:extLst>
              </a:tr>
              <a:tr h="245680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2767757"/>
                  </a:ext>
                </a:extLst>
              </a:tr>
              <a:tr h="482688">
                <a:tc>
                  <a:txBody>
                    <a:bodyPr/>
                    <a:lstStyle/>
                    <a:p>
                      <a:r>
                        <a:rPr lang="fr-FR" sz="1200" b="1" dirty="0" err="1">
                          <a:latin typeface="Roboto" pitchFamily="2" charset="0"/>
                        </a:rPr>
                        <a:t>Assembly</a:t>
                      </a:r>
                      <a:r>
                        <a:rPr lang="fr-FR" sz="1200" b="1" dirty="0">
                          <a:latin typeface="Roboto" pitchFamily="2" charset="0"/>
                        </a:rPr>
                        <a:t> the </a:t>
                      </a:r>
                      <a:r>
                        <a:rPr lang="fr-FR" sz="1200" b="1" dirty="0" err="1">
                          <a:latin typeface="Roboto" pitchFamily="2" charset="0"/>
                        </a:rPr>
                        <a:t>video</a:t>
                      </a:r>
                      <a:r>
                        <a:rPr lang="fr-FR" sz="1200" b="1" dirty="0">
                          <a:latin typeface="Roboto" pitchFamily="2" charset="0"/>
                        </a:rPr>
                        <a:t> camera (</a:t>
                      </a:r>
                      <a:r>
                        <a:rPr lang="fr-FR" sz="1200" b="1" dirty="0" err="1">
                          <a:latin typeface="Roboto" pitchFamily="2" charset="0"/>
                        </a:rPr>
                        <a:t>optionnal</a:t>
                      </a:r>
                      <a:r>
                        <a:rPr lang="fr-FR" sz="1200" b="1" dirty="0">
                          <a:latin typeface="Roboto" pitchFamily="2" charset="0"/>
                        </a:rPr>
                        <a:t>) </a:t>
                      </a:r>
                    </a:p>
                  </a:txBody>
                  <a:tcPr anchor="ctr"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CCF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 err="1">
                          <a:latin typeface="Roboto" pitchFamily="2" charset="0"/>
                        </a:rPr>
                        <a:t>Screw</a:t>
                      </a:r>
                      <a:r>
                        <a:rPr lang="fr-FR" sz="1200" b="1" dirty="0">
                          <a:latin typeface="Roboto" pitchFamily="2" charset="0"/>
                        </a:rPr>
                        <a:t> the endoscope </a:t>
                      </a:r>
                      <a:r>
                        <a:rPr lang="fr-FR" sz="1200" b="1" dirty="0" err="1">
                          <a:latin typeface="Roboto" pitchFamily="2" charset="0"/>
                        </a:rPr>
                        <a:t>eyepiece</a:t>
                      </a:r>
                      <a:r>
                        <a:rPr lang="fr-FR" sz="1200" b="1" dirty="0">
                          <a:latin typeface="Roboto" pitchFamily="2" charset="0"/>
                        </a:rPr>
                        <a:t> adapter (</a:t>
                      </a:r>
                      <a:r>
                        <a:rPr lang="fr-FR" sz="1200" b="1" dirty="0" err="1">
                          <a:latin typeface="Roboto" pitchFamily="2" charset="0"/>
                        </a:rPr>
                        <a:t>optionnal</a:t>
                      </a:r>
                      <a:r>
                        <a:rPr lang="fr-FR" sz="1200" b="1" dirty="0">
                          <a:latin typeface="Roboto" pitchFamily="2" charset="0"/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CCF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 err="1">
                          <a:latin typeface="Roboto" pitchFamily="2" charset="0"/>
                        </a:rPr>
                        <a:t>Connect</a:t>
                      </a:r>
                      <a:r>
                        <a:rPr lang="fr-FR" sz="1200" b="1" dirty="0">
                          <a:latin typeface="Roboto" pitchFamily="2" charset="0"/>
                        </a:rPr>
                        <a:t> the </a:t>
                      </a:r>
                      <a:r>
                        <a:rPr lang="fr-FR" sz="1200" b="1" dirty="0" err="1">
                          <a:latin typeface="Roboto" pitchFamily="2" charset="0"/>
                        </a:rPr>
                        <a:t>iCare</a:t>
                      </a:r>
                      <a:r>
                        <a:rPr lang="fr-FR" sz="1200" b="1" dirty="0">
                          <a:latin typeface="Roboto" pitchFamily="2" charset="0"/>
                        </a:rPr>
                        <a:t> camera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DCCF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1422456"/>
                  </a:ext>
                </a:extLst>
              </a:tr>
              <a:tr h="81181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200" dirty="0" err="1">
                          <a:latin typeface="Roboto" pitchFamily="2" charset="0"/>
                        </a:rPr>
                        <a:t>Remove</a:t>
                      </a:r>
                      <a:r>
                        <a:rPr lang="fr-FR" sz="1200" dirty="0">
                          <a:latin typeface="Roboto" pitchFamily="2" charset="0"/>
                        </a:rPr>
                        <a:t> one of the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two</a:t>
                      </a:r>
                      <a:r>
                        <a:rPr lang="fr-FR" sz="1200" dirty="0">
                          <a:latin typeface="Roboto" pitchFamily="2" charset="0"/>
                        </a:rPr>
                        <a:t>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covers</a:t>
                      </a:r>
                      <a:r>
                        <a:rPr lang="fr-FR" sz="1200" dirty="0">
                          <a:latin typeface="Roboto" pitchFamily="2" charset="0"/>
                        </a:rPr>
                        <a:t>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unscrewing</a:t>
                      </a:r>
                      <a:r>
                        <a:rPr lang="fr-FR" sz="1200" dirty="0">
                          <a:latin typeface="Roboto" pitchFamily="2" charset="0"/>
                        </a:rPr>
                        <a:t> the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clamping</a:t>
                      </a:r>
                      <a:r>
                        <a:rPr lang="fr-FR" sz="1200" dirty="0">
                          <a:latin typeface="Roboto" pitchFamily="2" charset="0"/>
                        </a:rPr>
                        <a:t> ring.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200" dirty="0">
                          <a:latin typeface="Roboto" pitchFamily="2" charset="0"/>
                        </a:rPr>
                        <a:t>Place the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video</a:t>
                      </a:r>
                      <a:r>
                        <a:rPr lang="fr-FR" sz="1200" dirty="0">
                          <a:latin typeface="Roboto" pitchFamily="2" charset="0"/>
                        </a:rPr>
                        <a:t> camera adapter and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screw</a:t>
                      </a:r>
                      <a:r>
                        <a:rPr lang="fr-FR" sz="1200" dirty="0">
                          <a:latin typeface="Roboto" pitchFamily="2" charset="0"/>
                        </a:rPr>
                        <a:t> the ring.</a:t>
                      </a:r>
                      <a:endParaRPr lang="fr-FR" sz="1200" dirty="0">
                        <a:effectLst/>
                      </a:endParaRPr>
                    </a:p>
                  </a:txBody>
                  <a:tcPr anchor="ctr"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fr-FR" sz="1200" kern="1200" dirty="0">
                        <a:solidFill>
                          <a:schemeClr val="tx1"/>
                        </a:solidFill>
                        <a:latin typeface="Roboto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1200" dirty="0">
                        <a:latin typeface="Roboto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6285342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07687C28-AB75-40A2-B7E8-B48C2707D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7721" y="1608694"/>
            <a:ext cx="2563209" cy="192611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92E617-83A1-4858-8694-3F01A09FF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6194" y="1608694"/>
            <a:ext cx="2563210" cy="1926112"/>
          </a:xfrm>
          <a:prstGeom prst="rect">
            <a:avLst/>
          </a:prstGeom>
        </p:spPr>
      </p:pic>
      <p:pic>
        <p:nvPicPr>
          <p:cNvPr id="7" name="Picture 1" descr="page3image11936912">
            <a:extLst>
              <a:ext uri="{FF2B5EF4-FFF2-40B4-BE49-F238E27FC236}">
                <a16:creationId xmlns:a16="http://schemas.microsoft.com/office/drawing/2014/main" id="{4A89B074-B468-4C16-8BEC-3A9D9CCDBA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86" b="12298"/>
          <a:stretch/>
        </p:blipFill>
        <p:spPr bwMode="auto">
          <a:xfrm>
            <a:off x="715325" y="1368525"/>
            <a:ext cx="2391446" cy="1131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 descr="Une image contenant mur, personne, intérieur, lumière&#10;&#10;Description générée automatiquement">
            <a:extLst>
              <a:ext uri="{FF2B5EF4-FFF2-40B4-BE49-F238E27FC236}">
                <a16:creationId xmlns:a16="http://schemas.microsoft.com/office/drawing/2014/main" id="{1F7ABC74-8ABB-4811-9FC6-4ABF07BC6EA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950" b="18893"/>
          <a:stretch/>
        </p:blipFill>
        <p:spPr>
          <a:xfrm>
            <a:off x="715326" y="2537636"/>
            <a:ext cx="2391445" cy="1240387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91000A35-1088-43C6-96B0-A5E1CB1F9E0B}"/>
              </a:ext>
            </a:extLst>
          </p:cNvPr>
          <p:cNvSpPr/>
          <p:nvPr/>
        </p:nvSpPr>
        <p:spPr>
          <a:xfrm>
            <a:off x="2008153" y="1772598"/>
            <a:ext cx="584088" cy="70235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32885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6C4A0E-462F-4C91-8A1C-DBBA35AE8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Swing arm colposcope (4/4) 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61B41FBD-DB17-437E-AD6C-47F4CCF381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2823914"/>
              </p:ext>
            </p:extLst>
          </p:nvPr>
        </p:nvGraphicFramePr>
        <p:xfrm>
          <a:off x="570556" y="975871"/>
          <a:ext cx="8002887" cy="412244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667629">
                  <a:extLst>
                    <a:ext uri="{9D8B030D-6E8A-4147-A177-3AD203B41FA5}">
                      <a16:colId xmlns:a16="http://schemas.microsoft.com/office/drawing/2014/main" val="1755671022"/>
                    </a:ext>
                  </a:extLst>
                </a:gridCol>
                <a:gridCol w="2667629">
                  <a:extLst>
                    <a:ext uri="{9D8B030D-6E8A-4147-A177-3AD203B41FA5}">
                      <a16:colId xmlns:a16="http://schemas.microsoft.com/office/drawing/2014/main" val="2659656253"/>
                    </a:ext>
                  </a:extLst>
                </a:gridCol>
                <a:gridCol w="2667629">
                  <a:extLst>
                    <a:ext uri="{9D8B030D-6E8A-4147-A177-3AD203B41FA5}">
                      <a16:colId xmlns:a16="http://schemas.microsoft.com/office/drawing/2014/main" val="1327841087"/>
                    </a:ext>
                  </a:extLst>
                </a:gridCol>
              </a:tblGrid>
              <a:tr h="359528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10</a:t>
                      </a:r>
                    </a:p>
                  </a:txBody>
                  <a:tcPr anchor="ctr"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11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08299952"/>
                  </a:ext>
                </a:extLst>
              </a:tr>
              <a:tr h="2293645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2767757"/>
                  </a:ext>
                </a:extLst>
              </a:tr>
              <a:tr h="629173">
                <a:tc>
                  <a:txBody>
                    <a:bodyPr/>
                    <a:lstStyle/>
                    <a:p>
                      <a:r>
                        <a:rPr lang="fr-FR" sz="1200" b="1" dirty="0" err="1">
                          <a:latin typeface="Roboto" pitchFamily="2" charset="0"/>
                        </a:rPr>
                        <a:t>Connect</a:t>
                      </a:r>
                      <a:r>
                        <a:rPr lang="fr-FR" sz="1200" b="1" dirty="0">
                          <a:latin typeface="Roboto" pitchFamily="2" charset="0"/>
                        </a:rPr>
                        <a:t> the light </a:t>
                      </a:r>
                      <a:r>
                        <a:rPr lang="fr-FR" sz="1200" b="1" dirty="0" err="1">
                          <a:latin typeface="Roboto" pitchFamily="2" charset="0"/>
                        </a:rPr>
                        <a:t>cable</a:t>
                      </a:r>
                      <a:r>
                        <a:rPr lang="fr-FR" sz="1200" b="1" dirty="0">
                          <a:latin typeface="Roboto" pitchFamily="2" charset="0"/>
                        </a:rPr>
                        <a:t> </a:t>
                      </a:r>
                      <a:r>
                        <a:rPr lang="fr-FR" sz="1200" b="1" dirty="0" err="1">
                          <a:latin typeface="Roboto" pitchFamily="2" charset="0"/>
                        </a:rPr>
                        <a:t>between</a:t>
                      </a:r>
                      <a:r>
                        <a:rPr lang="fr-FR" sz="1200" b="1" dirty="0">
                          <a:latin typeface="Roboto" pitchFamily="2" charset="0"/>
                        </a:rPr>
                        <a:t> the light source and the colposcope </a:t>
                      </a:r>
                      <a:r>
                        <a:rPr lang="fr-FR" sz="1200" b="1" dirty="0" err="1">
                          <a:latin typeface="Roboto" pitchFamily="2" charset="0"/>
                        </a:rPr>
                        <a:t>head</a:t>
                      </a:r>
                      <a:endParaRPr lang="fr-FR" sz="1200" b="1" dirty="0">
                        <a:latin typeface="Roboto" pitchFamily="2" charset="0"/>
                      </a:endParaRPr>
                    </a:p>
                  </a:txBody>
                  <a:tcPr anchor="ctr"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CCF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Roboto" pitchFamily="2" charset="0"/>
                        </a:rPr>
                        <a:t>Connect the power cable under the light source</a:t>
                      </a:r>
                      <a:endParaRPr lang="fr-FR" sz="1100" dirty="0">
                        <a:latin typeface="Roboto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CCF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 err="1">
                          <a:latin typeface="Roboto" pitchFamily="2" charset="0"/>
                        </a:rPr>
                        <a:t>Adjust</a:t>
                      </a:r>
                      <a:r>
                        <a:rPr lang="fr-FR" sz="1200" b="1" dirty="0">
                          <a:latin typeface="Roboto" pitchFamily="2" charset="0"/>
                        </a:rPr>
                        <a:t> the balance of the colposcope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DCCF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1422456"/>
                  </a:ext>
                </a:extLst>
              </a:tr>
              <a:tr h="815489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200" dirty="0">
                          <a:latin typeface="Roboto" pitchFamily="2" charset="0"/>
                        </a:rPr>
                        <a:t>Slide the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cable</a:t>
                      </a:r>
                      <a:r>
                        <a:rPr lang="fr-FR" sz="1200" dirty="0">
                          <a:latin typeface="Roboto" pitchFamily="2" charset="0"/>
                        </a:rPr>
                        <a:t>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through</a:t>
                      </a:r>
                      <a:r>
                        <a:rPr lang="fr-FR" sz="1200" dirty="0">
                          <a:latin typeface="Roboto" pitchFamily="2" charset="0"/>
                        </a:rPr>
                        <a:t> the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two</a:t>
                      </a:r>
                      <a:r>
                        <a:rPr lang="fr-FR" sz="1200" dirty="0">
                          <a:latin typeface="Roboto" pitchFamily="2" charset="0"/>
                        </a:rPr>
                        <a:t>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cable</a:t>
                      </a:r>
                      <a:r>
                        <a:rPr lang="fr-FR" sz="1200" dirty="0">
                          <a:latin typeface="Roboto" pitchFamily="2" charset="0"/>
                        </a:rPr>
                        <a:t> tubes.</a:t>
                      </a:r>
                      <a:endParaRPr lang="fr-FR" sz="1200" b="1" dirty="0">
                        <a:latin typeface="Roboto" pitchFamily="2" charset="0"/>
                      </a:endParaRPr>
                    </a:p>
                  </a:txBody>
                  <a:tcPr anchor="ctr"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Connect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 the plug to a power </a:t>
                      </a: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outlet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dirty="0" err="1">
                          <a:latin typeface="Roboto" pitchFamily="2" charset="0"/>
                        </a:rPr>
                        <a:t>Turn</a:t>
                      </a:r>
                      <a:r>
                        <a:rPr lang="fr-FR" sz="1200" dirty="0">
                          <a:latin typeface="Roboto" pitchFamily="2" charset="0"/>
                        </a:rPr>
                        <a:t> the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wheel</a:t>
                      </a:r>
                      <a:r>
                        <a:rPr lang="fr-FR" sz="1200" dirty="0">
                          <a:latin typeface="Roboto" pitchFamily="2" charset="0"/>
                        </a:rPr>
                        <a:t>. The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adjustment</a:t>
                      </a:r>
                      <a:r>
                        <a:rPr lang="fr-FR" sz="1200" dirty="0">
                          <a:latin typeface="Roboto" pitchFamily="2" charset="0"/>
                        </a:rPr>
                        <a:t>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is</a:t>
                      </a:r>
                      <a:r>
                        <a:rPr lang="fr-FR" sz="1200" dirty="0">
                          <a:latin typeface="Roboto" pitchFamily="2" charset="0"/>
                        </a:rPr>
                        <a:t> correct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when</a:t>
                      </a:r>
                      <a:r>
                        <a:rPr lang="fr-FR" sz="1200" dirty="0">
                          <a:latin typeface="Roboto" pitchFamily="2" charset="0"/>
                        </a:rPr>
                        <a:t> the position of the colposcope can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be</a:t>
                      </a:r>
                      <a:r>
                        <a:rPr lang="fr-FR" sz="1200" dirty="0">
                          <a:latin typeface="Roboto" pitchFamily="2" charset="0"/>
                        </a:rPr>
                        <a:t> 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changed</a:t>
                      </a:r>
                      <a:r>
                        <a:rPr lang="fr-FR" sz="1200" dirty="0">
                          <a:latin typeface="Roboto" pitchFamily="2" charset="0"/>
                        </a:rPr>
                        <a:t> « </a:t>
                      </a:r>
                      <a:r>
                        <a:rPr lang="fr-FR" sz="1200" dirty="0" err="1">
                          <a:latin typeface="Roboto" pitchFamily="2" charset="0"/>
                        </a:rPr>
                        <a:t>with</a:t>
                      </a:r>
                      <a:r>
                        <a:rPr lang="fr-FR" sz="1200" dirty="0">
                          <a:latin typeface="Roboto" pitchFamily="2" charset="0"/>
                        </a:rPr>
                        <a:t> one finger».</a:t>
                      </a:r>
                      <a:endParaRPr lang="fr-FR" sz="1200" b="1" dirty="0">
                        <a:latin typeface="Roboto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62853424"/>
                  </a:ext>
                </a:extLst>
              </a:tr>
            </a:tbl>
          </a:graphicData>
        </a:graphic>
      </p:graphicFrame>
      <p:pic>
        <p:nvPicPr>
          <p:cNvPr id="5" name="Image 4" descr="Une image contenant plancher, intérieur, table, dur&#10;&#10;Description générée automatiquement">
            <a:extLst>
              <a:ext uri="{FF2B5EF4-FFF2-40B4-BE49-F238E27FC236}">
                <a16:creationId xmlns:a16="http://schemas.microsoft.com/office/drawing/2014/main" id="{BC2AE763-0EB5-4C7D-8FDE-BF7EBCAEAF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476"/>
          <a:stretch/>
        </p:blipFill>
        <p:spPr>
          <a:xfrm>
            <a:off x="3261556" y="1718263"/>
            <a:ext cx="2620887" cy="160247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ED53EF5-3D56-4D93-BBAD-B0F9C92B62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018" y="1395882"/>
            <a:ext cx="1607503" cy="2351735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A3F3D9B6-86CC-40ED-BC53-3454A75604FB}"/>
              </a:ext>
            </a:extLst>
          </p:cNvPr>
          <p:cNvSpPr/>
          <p:nvPr/>
        </p:nvSpPr>
        <p:spPr>
          <a:xfrm>
            <a:off x="6505841" y="3145809"/>
            <a:ext cx="433755" cy="41766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 descr="Une image contenant intérieur&#10;&#10;Description générée automatiquement">
            <a:extLst>
              <a:ext uri="{FF2B5EF4-FFF2-40B4-BE49-F238E27FC236}">
                <a16:creationId xmlns:a16="http://schemas.microsoft.com/office/drawing/2014/main" id="{76665A85-C73C-43E4-B4B4-2AD0667596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487" b="12254"/>
          <a:stretch/>
        </p:blipFill>
        <p:spPr>
          <a:xfrm>
            <a:off x="876087" y="1371422"/>
            <a:ext cx="1994088" cy="1141256"/>
          </a:xfrm>
          <a:prstGeom prst="rect">
            <a:avLst/>
          </a:prstGeom>
        </p:spPr>
      </p:pic>
      <p:pic>
        <p:nvPicPr>
          <p:cNvPr id="9" name="Image 8" descr="Une image contenant mur, intérieur, microscope, trépied&#10;&#10;Description générée automatiquement">
            <a:extLst>
              <a:ext uri="{FF2B5EF4-FFF2-40B4-BE49-F238E27FC236}">
                <a16:creationId xmlns:a16="http://schemas.microsoft.com/office/drawing/2014/main" id="{D5396871-73BF-4437-951C-18ADCE33644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9741"/>
          <a:stretch/>
        </p:blipFill>
        <p:spPr>
          <a:xfrm>
            <a:off x="915298" y="2519501"/>
            <a:ext cx="1915665" cy="1096373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F8792558-DEC4-4AE7-B798-9DAB78DA6D94}"/>
              </a:ext>
            </a:extLst>
          </p:cNvPr>
          <p:cNvSpPr/>
          <p:nvPr/>
        </p:nvSpPr>
        <p:spPr>
          <a:xfrm>
            <a:off x="1989581" y="2187603"/>
            <a:ext cx="248254" cy="23152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801E196E-5AD6-4935-8802-F0537E64FA8A}"/>
              </a:ext>
            </a:extLst>
          </p:cNvPr>
          <p:cNvSpPr/>
          <p:nvPr/>
        </p:nvSpPr>
        <p:spPr>
          <a:xfrm>
            <a:off x="1674158" y="2970577"/>
            <a:ext cx="219444" cy="61800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A61F261C-28FC-485C-8751-05657222BEA4}"/>
              </a:ext>
            </a:extLst>
          </p:cNvPr>
          <p:cNvSpPr/>
          <p:nvPr/>
        </p:nvSpPr>
        <p:spPr>
          <a:xfrm>
            <a:off x="1745057" y="2755333"/>
            <a:ext cx="331539" cy="15289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0055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1C3E84-C4BA-D443-81EF-ECCDC31A0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Vertical post colposcope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EEEEC4-4298-F54F-AFAC-D6812AC4F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913" y="1240830"/>
            <a:ext cx="5332658" cy="1902710"/>
          </a:xfrm>
        </p:spPr>
        <p:txBody>
          <a:bodyPr>
            <a:normAutofit/>
          </a:bodyPr>
          <a:lstStyle/>
          <a:p>
            <a:r>
              <a:rPr lang="fr-FR" sz="2400" dirty="0"/>
              <a:t>The </a:t>
            </a:r>
            <a:r>
              <a:rPr lang="fr-FR" sz="2400" dirty="0" err="1"/>
              <a:t>assembly</a:t>
            </a:r>
            <a:r>
              <a:rPr lang="fr-FR" sz="2400" dirty="0"/>
              <a:t> </a:t>
            </a:r>
            <a:r>
              <a:rPr lang="fr-FR" sz="2400" dirty="0" err="1"/>
              <a:t>is</a:t>
            </a:r>
            <a:r>
              <a:rPr lang="fr-FR" sz="2400" dirty="0"/>
              <a:t> </a:t>
            </a:r>
            <a:r>
              <a:rPr lang="fr-FR" sz="2400" dirty="0" err="1"/>
              <a:t>basically</a:t>
            </a:r>
            <a:r>
              <a:rPr lang="fr-FR" sz="2400" dirty="0"/>
              <a:t> the </a:t>
            </a:r>
            <a:r>
              <a:rPr lang="fr-FR" sz="2400" dirty="0" err="1"/>
              <a:t>same</a:t>
            </a:r>
            <a:r>
              <a:rPr lang="fr-FR" sz="2400" dirty="0"/>
              <a:t>:</a:t>
            </a:r>
          </a:p>
          <a:p>
            <a:pPr lvl="1"/>
            <a:r>
              <a:rPr lang="fr-FR" sz="2000" dirty="0" err="1"/>
              <a:t>Assembly</a:t>
            </a:r>
            <a:r>
              <a:rPr lang="fr-FR" sz="2000" dirty="0"/>
              <a:t> of the vertical post to the base </a:t>
            </a:r>
            <a:r>
              <a:rPr lang="fr-FR" sz="2000" dirty="0" err="1"/>
              <a:t>with</a:t>
            </a:r>
            <a:r>
              <a:rPr lang="fr-FR" sz="2000" dirty="0"/>
              <a:t> </a:t>
            </a:r>
            <a:r>
              <a:rPr lang="fr-FR" sz="2000" dirty="0" err="1"/>
              <a:t>casters</a:t>
            </a:r>
            <a:r>
              <a:rPr lang="fr-FR" sz="2000" dirty="0"/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DC506B-E267-8E49-99AC-5DDE786CC6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942"/>
          <a:stretch/>
        </p:blipFill>
        <p:spPr>
          <a:xfrm>
            <a:off x="5443501" y="962884"/>
            <a:ext cx="4362291" cy="418061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333CAC-1079-2244-A9AA-B08981937E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789" y="3966542"/>
            <a:ext cx="602574" cy="55025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A59BFF4-F7E1-5D49-9A92-C1563BDD0504}"/>
              </a:ext>
            </a:extLst>
          </p:cNvPr>
          <p:cNvSpPr/>
          <p:nvPr/>
        </p:nvSpPr>
        <p:spPr>
          <a:xfrm>
            <a:off x="1222798" y="3860303"/>
            <a:ext cx="50299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i="1" dirty="0" err="1"/>
              <a:t>During</a:t>
            </a:r>
            <a:r>
              <a:rPr lang="fr-FR" sz="1600" i="1" dirty="0"/>
              <a:t> the </a:t>
            </a:r>
            <a:r>
              <a:rPr lang="fr-FR" sz="1600" i="1" dirty="0" err="1"/>
              <a:t>assembly</a:t>
            </a:r>
            <a:r>
              <a:rPr lang="fr-FR" sz="1600" i="1" dirty="0"/>
              <a:t>, do not </a:t>
            </a:r>
            <a:r>
              <a:rPr lang="fr-FR" sz="1600" i="1" dirty="0" err="1"/>
              <a:t>loosen</a:t>
            </a:r>
            <a:r>
              <a:rPr lang="fr-FR" sz="1600" i="1" dirty="0"/>
              <a:t> the </a:t>
            </a:r>
            <a:r>
              <a:rPr lang="fr-FR" sz="1600" i="1" dirty="0" err="1"/>
              <a:t>knob</a:t>
            </a:r>
            <a:r>
              <a:rPr lang="fr-FR" sz="1600" i="1" dirty="0"/>
              <a:t> </a:t>
            </a:r>
            <a:r>
              <a:rPr lang="fr-FR" sz="1600" i="1" dirty="0" err="1"/>
              <a:t>shown</a:t>
            </a:r>
            <a:r>
              <a:rPr lang="fr-FR" sz="1600" i="1" dirty="0"/>
              <a:t> </a:t>
            </a:r>
            <a:r>
              <a:rPr lang="fr-FR" sz="1600" i="1" dirty="0" err="1"/>
              <a:t>aside</a:t>
            </a:r>
            <a:r>
              <a:rPr lang="fr-FR" sz="1600" i="1" dirty="0"/>
              <a:t> (</a:t>
            </a:r>
            <a:r>
              <a:rPr lang="fr-FR" sz="1600" i="1" dirty="0" err="1"/>
              <a:t>which</a:t>
            </a:r>
            <a:r>
              <a:rPr lang="fr-FR" sz="1600" i="1" dirty="0"/>
              <a:t> </a:t>
            </a:r>
            <a:r>
              <a:rPr lang="fr-FR" sz="1600" i="1" dirty="0" err="1"/>
              <a:t>allows</a:t>
            </a:r>
            <a:r>
              <a:rPr lang="fr-FR" sz="1600" i="1" dirty="0"/>
              <a:t> the colposcope </a:t>
            </a:r>
            <a:r>
              <a:rPr lang="fr-FR" sz="1600" i="1" dirty="0" err="1"/>
              <a:t>height</a:t>
            </a:r>
            <a:r>
              <a:rPr lang="fr-FR" sz="1600" i="1" dirty="0"/>
              <a:t> </a:t>
            </a:r>
            <a:r>
              <a:rPr lang="fr-FR" sz="1600" i="1" dirty="0" err="1"/>
              <a:t>adjustment</a:t>
            </a:r>
            <a:r>
              <a:rPr lang="fr-FR" sz="1600" i="1" dirty="0"/>
              <a:t>) as long as the colposcope </a:t>
            </a:r>
            <a:r>
              <a:rPr lang="fr-FR" sz="1600" i="1" dirty="0" err="1"/>
              <a:t>head</a:t>
            </a:r>
            <a:r>
              <a:rPr lang="fr-FR" sz="1600" i="1" dirty="0"/>
              <a:t> </a:t>
            </a:r>
            <a:r>
              <a:rPr lang="fr-FR" sz="1600" i="1" dirty="0" err="1"/>
              <a:t>is</a:t>
            </a:r>
            <a:r>
              <a:rPr lang="fr-FR" sz="1600" i="1" dirty="0"/>
              <a:t> not </a:t>
            </a:r>
            <a:r>
              <a:rPr lang="fr-FR" sz="1600" i="1" dirty="0" err="1"/>
              <a:t>inserted</a:t>
            </a:r>
            <a:r>
              <a:rPr lang="fr-FR" sz="1600" i="1" dirty="0"/>
              <a:t> </a:t>
            </a:r>
            <a:r>
              <a:rPr lang="fr-FR" sz="1600" i="1" dirty="0" err="1"/>
              <a:t>into</a:t>
            </a:r>
            <a:r>
              <a:rPr lang="fr-FR" sz="1600" i="1" dirty="0"/>
              <a:t> the base!</a:t>
            </a:r>
            <a:endParaRPr lang="fr-FR" sz="1600" i="1" dirty="0">
              <a:effectLst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A5A2F1F-80B4-C84E-84F1-07D38BFEFD6B}"/>
              </a:ext>
            </a:extLst>
          </p:cNvPr>
          <p:cNvSpPr txBox="1"/>
          <p:nvPr/>
        </p:nvSpPr>
        <p:spPr>
          <a:xfrm>
            <a:off x="327913" y="2409868"/>
            <a:ext cx="558520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fr-FR" sz="2000" dirty="0" err="1">
                <a:solidFill>
                  <a:srgbClr val="2B000E"/>
                </a:solidFill>
                <a:latin typeface="Roboto Condensed Regular"/>
              </a:rPr>
              <a:t>Assembly</a:t>
            </a:r>
            <a:r>
              <a:rPr lang="fr-FR" sz="2000" dirty="0">
                <a:solidFill>
                  <a:srgbClr val="2B000E"/>
                </a:solidFill>
                <a:latin typeface="Roboto Condensed Regular"/>
              </a:rPr>
              <a:t> of the colposcope </a:t>
            </a:r>
            <a:r>
              <a:rPr lang="fr-FR" sz="2000" dirty="0" err="1">
                <a:solidFill>
                  <a:srgbClr val="2B000E"/>
                </a:solidFill>
                <a:latin typeface="Roboto Condensed Regular"/>
              </a:rPr>
              <a:t>head</a:t>
            </a:r>
            <a:r>
              <a:rPr lang="fr-FR" sz="2000" dirty="0">
                <a:solidFill>
                  <a:srgbClr val="2B000E"/>
                </a:solidFill>
                <a:latin typeface="Roboto Condensed Regular"/>
              </a:rPr>
              <a:t> </a:t>
            </a:r>
            <a:r>
              <a:rPr lang="fr-FR" sz="2000" dirty="0" err="1">
                <a:solidFill>
                  <a:srgbClr val="2B000E"/>
                </a:solidFill>
                <a:latin typeface="Roboto Condensed Regular"/>
              </a:rPr>
              <a:t>directly</a:t>
            </a:r>
            <a:r>
              <a:rPr lang="fr-FR" sz="2000" dirty="0">
                <a:solidFill>
                  <a:srgbClr val="2B000E"/>
                </a:solidFill>
                <a:latin typeface="Roboto Condensed Regular"/>
              </a:rPr>
              <a:t> to the post.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fr-FR" sz="2000" dirty="0">
                <a:solidFill>
                  <a:srgbClr val="2B000E"/>
                </a:solidFill>
                <a:latin typeface="Roboto Condensed Regular"/>
              </a:rPr>
              <a:t>The </a:t>
            </a:r>
            <a:r>
              <a:rPr lang="fr-FR" sz="2000" dirty="0" err="1">
                <a:solidFill>
                  <a:srgbClr val="2B000E"/>
                </a:solidFill>
                <a:latin typeface="Roboto Condensed Regular"/>
              </a:rPr>
              <a:t>rest</a:t>
            </a:r>
            <a:r>
              <a:rPr lang="fr-FR" sz="2000" dirty="0">
                <a:solidFill>
                  <a:srgbClr val="2B000E"/>
                </a:solidFill>
                <a:latin typeface="Roboto Condensed Regular"/>
              </a:rPr>
              <a:t> </a:t>
            </a:r>
            <a:r>
              <a:rPr lang="fr-FR" sz="2000" dirty="0" err="1">
                <a:solidFill>
                  <a:srgbClr val="2B000E"/>
                </a:solidFill>
                <a:latin typeface="Roboto Condensed Regular"/>
              </a:rPr>
              <a:t>is</a:t>
            </a:r>
            <a:r>
              <a:rPr lang="fr-FR" sz="2000" dirty="0">
                <a:solidFill>
                  <a:srgbClr val="2B000E"/>
                </a:solidFill>
                <a:latin typeface="Roboto Condensed Regular"/>
              </a:rPr>
              <a:t> </a:t>
            </a:r>
            <a:r>
              <a:rPr lang="fr-FR" sz="2000" dirty="0" err="1">
                <a:solidFill>
                  <a:srgbClr val="2B000E"/>
                </a:solidFill>
                <a:latin typeface="Roboto Condensed Regular"/>
              </a:rPr>
              <a:t>identical</a:t>
            </a:r>
            <a:r>
              <a:rPr lang="fr-FR" sz="2000" dirty="0">
                <a:solidFill>
                  <a:srgbClr val="2B000E"/>
                </a:solidFill>
                <a:latin typeface="Roboto Condensed Regular"/>
              </a:rPr>
              <a:t> </a:t>
            </a:r>
            <a:r>
              <a:rPr lang="fr-FR" sz="2000" dirty="0" err="1">
                <a:solidFill>
                  <a:srgbClr val="2B000E"/>
                </a:solidFill>
                <a:latin typeface="Roboto Condensed Regular"/>
              </a:rPr>
              <a:t>with</a:t>
            </a:r>
            <a:r>
              <a:rPr lang="fr-FR" sz="2000" dirty="0">
                <a:solidFill>
                  <a:srgbClr val="2B000E"/>
                </a:solidFill>
                <a:latin typeface="Roboto Condensed Regular"/>
              </a:rPr>
              <a:t> the </a:t>
            </a:r>
            <a:r>
              <a:rPr lang="fr-FR" sz="2000" dirty="0" err="1">
                <a:solidFill>
                  <a:srgbClr val="2B000E"/>
                </a:solidFill>
                <a:latin typeface="Roboto Condensed Regular"/>
              </a:rPr>
              <a:t>assembly</a:t>
            </a:r>
            <a:r>
              <a:rPr lang="fr-FR" sz="2000" dirty="0">
                <a:solidFill>
                  <a:srgbClr val="2B000E"/>
                </a:solidFill>
                <a:latin typeface="Roboto Condensed Regular"/>
              </a:rPr>
              <a:t> of the swing arm colposcope.</a:t>
            </a:r>
          </a:p>
        </p:txBody>
      </p:sp>
    </p:spTree>
    <p:extLst>
      <p:ext uri="{BB962C8B-B14F-4D97-AF65-F5344CB8AC3E}">
        <p14:creationId xmlns:p14="http://schemas.microsoft.com/office/powerpoint/2010/main" val="4504956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Colposcope use</a:t>
            </a:r>
          </a:p>
        </p:txBody>
      </p:sp>
    </p:spTree>
    <p:extLst>
      <p:ext uri="{BB962C8B-B14F-4D97-AF65-F5344CB8AC3E}">
        <p14:creationId xmlns:p14="http://schemas.microsoft.com/office/powerpoint/2010/main" val="12734043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55E5FB-0C80-4E58-87DE-F9E700C36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Use of the colposcope (1/2) 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D7A2E9C9-DB46-4160-99C8-707D65C5F2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1759986"/>
              </p:ext>
            </p:extLst>
          </p:nvPr>
        </p:nvGraphicFramePr>
        <p:xfrm>
          <a:off x="570556" y="975871"/>
          <a:ext cx="8002887" cy="411153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667629">
                  <a:extLst>
                    <a:ext uri="{9D8B030D-6E8A-4147-A177-3AD203B41FA5}">
                      <a16:colId xmlns:a16="http://schemas.microsoft.com/office/drawing/2014/main" val="1755671022"/>
                    </a:ext>
                  </a:extLst>
                </a:gridCol>
                <a:gridCol w="2667629">
                  <a:extLst>
                    <a:ext uri="{9D8B030D-6E8A-4147-A177-3AD203B41FA5}">
                      <a16:colId xmlns:a16="http://schemas.microsoft.com/office/drawing/2014/main" val="2659656253"/>
                    </a:ext>
                  </a:extLst>
                </a:gridCol>
                <a:gridCol w="2667629">
                  <a:extLst>
                    <a:ext uri="{9D8B030D-6E8A-4147-A177-3AD203B41FA5}">
                      <a16:colId xmlns:a16="http://schemas.microsoft.com/office/drawing/2014/main" val="1327841087"/>
                    </a:ext>
                  </a:extLst>
                </a:gridCol>
              </a:tblGrid>
              <a:tr h="359528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</a:t>
                      </a:r>
                    </a:p>
                  </a:txBody>
                  <a:tcPr anchor="ctr"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08299952"/>
                  </a:ext>
                </a:extLst>
              </a:tr>
              <a:tr h="2293645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2767757"/>
                  </a:ext>
                </a:extLst>
              </a:tr>
              <a:tr h="629173"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Roboto" pitchFamily="2" charset="0"/>
                        </a:rPr>
                        <a:t>Switch on the colposcope</a:t>
                      </a:r>
                    </a:p>
                  </a:txBody>
                  <a:tcPr anchor="ctr"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CCF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 err="1">
                          <a:latin typeface="Roboto" pitchFamily="2" charset="0"/>
                        </a:rPr>
                        <a:t>Adjust</a:t>
                      </a:r>
                      <a:r>
                        <a:rPr lang="fr-FR" sz="1200" b="1" dirty="0">
                          <a:latin typeface="Roboto" pitchFamily="2" charset="0"/>
                        </a:rPr>
                        <a:t> the </a:t>
                      </a:r>
                      <a:r>
                        <a:rPr lang="fr-FR" sz="1200" b="1" dirty="0" err="1">
                          <a:latin typeface="Roboto" pitchFamily="2" charset="0"/>
                        </a:rPr>
                        <a:t>luminosity</a:t>
                      </a:r>
                      <a:endParaRPr lang="fr-FR" sz="1200" dirty="0">
                        <a:latin typeface="Roboto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CCF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 err="1">
                          <a:latin typeface="Roboto" pitchFamily="2" charset="0"/>
                        </a:rPr>
                        <a:t>Adjust</a:t>
                      </a:r>
                      <a:r>
                        <a:rPr lang="fr-FR" sz="1200" b="1" dirty="0">
                          <a:latin typeface="Roboto" pitchFamily="2" charset="0"/>
                        </a:rPr>
                        <a:t> the </a:t>
                      </a:r>
                      <a:r>
                        <a:rPr lang="fr-FR" sz="1200" b="1" dirty="0" err="1">
                          <a:latin typeface="Roboto" pitchFamily="2" charset="0"/>
                        </a:rPr>
                        <a:t>diopter</a:t>
                      </a:r>
                      <a:endParaRPr lang="fr-FR" sz="1200" b="1" dirty="0">
                        <a:latin typeface="Roboto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DCCF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1422456"/>
                  </a:ext>
                </a:extLst>
              </a:tr>
              <a:tr h="815489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Turn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 on the colposcope by pressing the ON/OFF </a:t>
                      </a: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button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under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 the light source.</a:t>
                      </a:r>
                    </a:p>
                  </a:txBody>
                  <a:tcPr anchor="ctr"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Switch on the light source </a:t>
                      </a: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 the </a:t>
                      </a: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dedicated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button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 and </a:t>
                      </a: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adjust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 the light </a:t>
                      </a: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intensity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using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arrows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 buttons.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Adjust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 the </a:t>
                      </a: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diopter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 on 0 or </a:t>
                      </a: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suggest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 the </a:t>
                      </a: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doctor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  to </a:t>
                      </a: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adjust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according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his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her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 vision (</a:t>
                      </a: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see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 quick-</a:t>
                      </a: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start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 file).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6285342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3F3D1AE9-D5A1-4BCB-9A07-D0BE32BE84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45" r="4035"/>
          <a:stretch/>
        </p:blipFill>
        <p:spPr>
          <a:xfrm>
            <a:off x="653187" y="1750677"/>
            <a:ext cx="2508680" cy="1642146"/>
          </a:xfrm>
          <a:prstGeom prst="rect">
            <a:avLst/>
          </a:prstGeom>
        </p:spPr>
      </p:pic>
      <p:pic>
        <p:nvPicPr>
          <p:cNvPr id="6" name="Image 5" descr="Une image contenant texte&#10;&#10;Description générée automatiquement">
            <a:extLst>
              <a:ext uri="{FF2B5EF4-FFF2-40B4-BE49-F238E27FC236}">
                <a16:creationId xmlns:a16="http://schemas.microsoft.com/office/drawing/2014/main" id="{FD38D17B-0B23-40B8-BF3A-AC09692245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223" y="1947597"/>
            <a:ext cx="2593554" cy="148554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314A53A-D079-4212-92A9-4CD1F2894C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1647"/>
          <a:stretch/>
        </p:blipFill>
        <p:spPr>
          <a:xfrm>
            <a:off x="6050525" y="1465385"/>
            <a:ext cx="2413537" cy="1910451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89CA2C03-3E1E-46D9-9845-E7B43AC638B2}"/>
              </a:ext>
            </a:extLst>
          </p:cNvPr>
          <p:cNvSpPr/>
          <p:nvPr/>
        </p:nvSpPr>
        <p:spPr>
          <a:xfrm>
            <a:off x="4360112" y="2843758"/>
            <a:ext cx="410128" cy="414706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82170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7006DD-A892-4C3D-8459-AE216B255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Use of the colposcope (2/2)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F89FA5AD-1C3E-42C0-9289-92A139CABE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794578"/>
              </p:ext>
            </p:extLst>
          </p:nvPr>
        </p:nvGraphicFramePr>
        <p:xfrm>
          <a:off x="714401" y="975871"/>
          <a:ext cx="7715198" cy="411153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857599">
                  <a:extLst>
                    <a:ext uri="{9D8B030D-6E8A-4147-A177-3AD203B41FA5}">
                      <a16:colId xmlns:a16="http://schemas.microsoft.com/office/drawing/2014/main" val="1755671022"/>
                    </a:ext>
                  </a:extLst>
                </a:gridCol>
                <a:gridCol w="3857599">
                  <a:extLst>
                    <a:ext uri="{9D8B030D-6E8A-4147-A177-3AD203B41FA5}">
                      <a16:colId xmlns:a16="http://schemas.microsoft.com/office/drawing/2014/main" val="2659656253"/>
                    </a:ext>
                  </a:extLst>
                </a:gridCol>
              </a:tblGrid>
              <a:tr h="359528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</a:t>
                      </a:r>
                    </a:p>
                  </a:txBody>
                  <a:tcPr anchor="ctr"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708299952"/>
                  </a:ext>
                </a:extLst>
              </a:tr>
              <a:tr h="2293645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012767757"/>
                  </a:ext>
                </a:extLst>
              </a:tr>
              <a:tr h="629173"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Roboto" pitchFamily="2" charset="0"/>
                        </a:rPr>
                        <a:t>Focus</a:t>
                      </a:r>
                    </a:p>
                  </a:txBody>
                  <a:tcPr anchor="ctr"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CCF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Roboto" pitchFamily="2" charset="0"/>
                        </a:rPr>
                        <a:t>Green </a:t>
                      </a:r>
                      <a:r>
                        <a:rPr lang="fr-FR" sz="1200" b="1" dirty="0" err="1">
                          <a:latin typeface="Roboto" pitchFamily="2" charset="0"/>
                        </a:rPr>
                        <a:t>filter</a:t>
                      </a:r>
                      <a:endParaRPr lang="fr-FR" sz="1200" dirty="0">
                        <a:latin typeface="Roboto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CCF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1422456"/>
                  </a:ext>
                </a:extLst>
              </a:tr>
              <a:tr h="815489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Position the </a:t>
                      </a: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colposcopse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 to the </a:t>
                      </a: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desired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height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 and distance (</a:t>
                      </a: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ideal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working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 distance </a:t>
                      </a: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around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dirty="0">
                          <a:solidFill>
                            <a:srgbClr val="FF0000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30cm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) and set the magnification </a:t>
                      </a: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knob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 on position 1.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Focus </a:t>
                      </a: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 the </a:t>
                      </a: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variofocus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. </a:t>
                      </a:r>
                    </a:p>
                  </a:txBody>
                  <a:tcPr anchor="ctr"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When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dirty="0" err="1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needed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Roboto" pitchFamily="2" charset="0"/>
                          <a:ea typeface="Roboto" pitchFamily="2" charset="0"/>
                          <a:cs typeface="+mn-cs"/>
                        </a:rPr>
                        <a:t>p</a:t>
                      </a:r>
                      <a:r>
                        <a:rPr lang="en-US" sz="1200" dirty="0">
                          <a:latin typeface="Roboto" pitchFamily="2" charset="0"/>
                          <a:ea typeface="Roboto" pitchFamily="2" charset="0"/>
                        </a:rPr>
                        <a:t>ull the the Pull-tab to activate the green filter.</a:t>
                      </a:r>
                      <a:endParaRPr lang="fr-FR" sz="1200" kern="1200" dirty="0">
                        <a:solidFill>
                          <a:schemeClr val="tx1"/>
                        </a:solidFill>
                        <a:latin typeface="Roboto" pitchFamily="2" charset="0"/>
                        <a:ea typeface="Roboto" pitchFamily="2" charset="0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F4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16285342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E3704496-E0F8-4057-9206-13EDE2D13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432" y="1396575"/>
            <a:ext cx="3090953" cy="220364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8EE6422-402C-471F-A197-5100FC2AA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7187" y="1474710"/>
            <a:ext cx="2928321" cy="209034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EADDE8-5E1B-4C7B-A3E0-A7E1D6EE2D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6247" y="1372721"/>
            <a:ext cx="1194426" cy="1144251"/>
          </a:xfrm>
          <a:prstGeom prst="rect">
            <a:avLst/>
          </a:prstGeom>
          <a:effectLst>
            <a:outerShdw blurRad="50800" dist="38100" dir="660000" algn="tl" rotWithShape="0">
              <a:prstClr val="black">
                <a:alpha val="40000"/>
              </a:prstClr>
            </a:outerShdw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0238761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1C3E84-C4BA-D443-81EF-ECCDC31A0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Operation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iCare</a:t>
            </a:r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EEEEC4-4298-F54F-AFAC-D6812AC4F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012" y="1195781"/>
            <a:ext cx="6106568" cy="21408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b="1" dirty="0" err="1"/>
              <a:t>Focusing</a:t>
            </a:r>
            <a:endParaRPr lang="fr-FR" sz="2000" b="1" dirty="0"/>
          </a:p>
          <a:p>
            <a:r>
              <a:rPr lang="fr-FR" sz="1600" dirty="0"/>
              <a:t>Place the colposcope at about 30cm in front of the </a:t>
            </a:r>
            <a:r>
              <a:rPr lang="fr-FR" sz="1600" dirty="0" err="1"/>
              <a:t>visualization</a:t>
            </a:r>
            <a:r>
              <a:rPr lang="fr-FR" sz="1600" dirty="0"/>
              <a:t> site. Set the magnification </a:t>
            </a:r>
            <a:r>
              <a:rPr lang="fr-FR" sz="1600" dirty="0" err="1"/>
              <a:t>knob</a:t>
            </a:r>
            <a:r>
              <a:rPr lang="fr-FR" sz="1600" dirty="0"/>
              <a:t> on position 1.</a:t>
            </a:r>
          </a:p>
          <a:p>
            <a:r>
              <a:rPr lang="fr-FR" sz="1600" dirty="0"/>
              <a:t>Focus on the </a:t>
            </a:r>
            <a:r>
              <a:rPr lang="fr-FR" sz="1600" dirty="0" err="1"/>
              <a:t>visualization</a:t>
            </a:r>
            <a:r>
              <a:rPr lang="fr-FR" sz="1600" dirty="0"/>
              <a:t> site </a:t>
            </a:r>
            <a:r>
              <a:rPr lang="fr-FR" sz="1600" dirty="0" err="1"/>
              <a:t>with</a:t>
            </a:r>
            <a:r>
              <a:rPr lang="fr-FR" sz="1600" dirty="0"/>
              <a:t> the </a:t>
            </a:r>
            <a:r>
              <a:rPr lang="fr-FR" sz="1600" dirty="0" err="1"/>
              <a:t>variofocus</a:t>
            </a:r>
            <a:r>
              <a:rPr lang="fr-FR" sz="1600" dirty="0"/>
              <a:t> </a:t>
            </a:r>
            <a:r>
              <a:rPr lang="fr-FR" sz="1600" dirty="0">
                <a:solidFill>
                  <a:srgbClr val="FF0000"/>
                </a:solidFill>
              </a:rPr>
              <a:t>(1) </a:t>
            </a:r>
            <a:r>
              <a:rPr lang="fr-FR" sz="1600" dirty="0" err="1"/>
              <a:t>while</a:t>
            </a:r>
            <a:r>
              <a:rPr lang="fr-FR" sz="1600" dirty="0"/>
              <a:t> </a:t>
            </a:r>
            <a:r>
              <a:rPr lang="fr-FR" sz="1600" dirty="0" err="1"/>
              <a:t>looking</a:t>
            </a:r>
            <a:r>
              <a:rPr lang="fr-FR" sz="1600" dirty="0"/>
              <a:t> </a:t>
            </a:r>
            <a:r>
              <a:rPr lang="fr-FR" sz="1600" dirty="0" err="1"/>
              <a:t>into</a:t>
            </a:r>
            <a:r>
              <a:rPr lang="fr-FR" sz="1600" dirty="0"/>
              <a:t> the </a:t>
            </a:r>
            <a:r>
              <a:rPr lang="fr-FR" sz="1600" dirty="0" err="1"/>
              <a:t>binoculars</a:t>
            </a:r>
            <a:r>
              <a:rPr lang="fr-FR" sz="1600" dirty="0"/>
              <a:t>. </a:t>
            </a:r>
          </a:p>
          <a:p>
            <a:r>
              <a:rPr lang="fr-FR" sz="1600" dirty="0"/>
              <a:t>Focus, </a:t>
            </a:r>
            <a:r>
              <a:rPr lang="fr-FR" sz="1600" dirty="0" err="1"/>
              <a:t>looking</a:t>
            </a:r>
            <a:r>
              <a:rPr lang="fr-FR" sz="1600" dirty="0"/>
              <a:t> at the image on the </a:t>
            </a:r>
            <a:r>
              <a:rPr lang="fr-FR" sz="1600" dirty="0" err="1"/>
              <a:t>screen</a:t>
            </a:r>
            <a:r>
              <a:rPr lang="fr-FR" sz="1600" dirty="0"/>
              <a:t>, </a:t>
            </a:r>
            <a:r>
              <a:rPr lang="fr-FR" sz="1600" dirty="0" err="1"/>
              <a:t>with</a:t>
            </a:r>
            <a:r>
              <a:rPr lang="fr-FR" sz="1600" dirty="0"/>
              <a:t> the focus rings </a:t>
            </a:r>
            <a:r>
              <a:rPr lang="fr-FR" sz="1600" dirty="0">
                <a:solidFill>
                  <a:srgbClr val="FF0000"/>
                </a:solidFill>
              </a:rPr>
              <a:t>(2) </a:t>
            </a:r>
            <a:r>
              <a:rPr lang="fr-FR" sz="1600" dirty="0"/>
              <a:t>and </a:t>
            </a:r>
            <a:r>
              <a:rPr lang="fr-FR" sz="1600" dirty="0">
                <a:solidFill>
                  <a:srgbClr val="FF0000"/>
                </a:solidFill>
              </a:rPr>
              <a:t>(3)</a:t>
            </a:r>
            <a:r>
              <a:rPr lang="fr-FR" sz="1600" dirty="0">
                <a:solidFill>
                  <a:schemeClr val="tx1"/>
                </a:solidFill>
              </a:rPr>
              <a:t>. </a:t>
            </a:r>
            <a:endParaRPr lang="fr-FR" sz="2000" dirty="0"/>
          </a:p>
          <a:p>
            <a:endParaRPr lang="fr-FR" sz="2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7DC23C-B9E8-1D42-81AB-33E6C695B06A}"/>
              </a:ext>
            </a:extLst>
          </p:cNvPr>
          <p:cNvSpPr/>
          <p:nvPr/>
        </p:nvSpPr>
        <p:spPr>
          <a:xfrm>
            <a:off x="7389160" y="4288894"/>
            <a:ext cx="2616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8F467F"/>
                </a:solidFill>
                <a:latin typeface="Roboto" pitchFamily="2" charset="0"/>
              </a:rPr>
              <a:t> </a:t>
            </a:r>
            <a:endParaRPr lang="fr-FR" sz="2400" b="1" dirty="0">
              <a:solidFill>
                <a:srgbClr val="8F467F"/>
              </a:solidFill>
              <a:effectLst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50BCA4D-5FD1-A943-B429-5051947C3D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48"/>
          <a:stretch/>
        </p:blipFill>
        <p:spPr>
          <a:xfrm>
            <a:off x="6538804" y="909150"/>
            <a:ext cx="1866314" cy="2140894"/>
          </a:xfrm>
          <a:prstGeom prst="rect">
            <a:avLst/>
          </a:prstGeom>
        </p:spPr>
      </p:pic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18149F9E-B889-D142-93EF-8807587747F3}"/>
              </a:ext>
            </a:extLst>
          </p:cNvPr>
          <p:cNvSpPr txBox="1">
            <a:spLocks/>
          </p:cNvSpPr>
          <p:nvPr/>
        </p:nvSpPr>
        <p:spPr>
          <a:xfrm>
            <a:off x="263012" y="3838368"/>
            <a:ext cx="8617976" cy="116529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r-FR" sz="2000" b="1" dirty="0" err="1"/>
              <a:t>Other</a:t>
            </a:r>
            <a:r>
              <a:rPr lang="fr-FR" sz="2000" b="1" dirty="0"/>
              <a:t> </a:t>
            </a:r>
            <a:r>
              <a:rPr lang="fr-FR" sz="2000" b="1" dirty="0" err="1"/>
              <a:t>particularities</a:t>
            </a:r>
            <a:endParaRPr lang="fr-FR" sz="2000" b="1" dirty="0"/>
          </a:p>
          <a:p>
            <a:r>
              <a:rPr lang="fr-FR" sz="1600" dirty="0"/>
              <a:t>Switch on the </a:t>
            </a:r>
            <a:r>
              <a:rPr lang="fr-FR" sz="1600" dirty="0" err="1"/>
              <a:t>iCare</a:t>
            </a:r>
            <a:r>
              <a:rPr lang="fr-FR" sz="1600" dirty="0"/>
              <a:t> light source </a:t>
            </a:r>
            <a:r>
              <a:rPr lang="fr-FR" sz="1600" dirty="0" err="1"/>
              <a:t>without</a:t>
            </a:r>
            <a:r>
              <a:rPr lang="fr-FR" sz="1600" dirty="0"/>
              <a:t> </a:t>
            </a:r>
            <a:r>
              <a:rPr lang="fr-FR" sz="1600" dirty="0" err="1"/>
              <a:t>connecting</a:t>
            </a:r>
            <a:r>
              <a:rPr lang="fr-FR" sz="1600" dirty="0"/>
              <a:t> a light </a:t>
            </a:r>
            <a:r>
              <a:rPr lang="fr-FR" sz="1600" dirty="0" err="1"/>
              <a:t>cable</a:t>
            </a:r>
            <a:r>
              <a:rPr lang="fr-FR" sz="1600" dirty="0"/>
              <a:t> in </a:t>
            </a:r>
            <a:r>
              <a:rPr lang="fr-FR" sz="1600" dirty="0" err="1"/>
              <a:t>order</a:t>
            </a:r>
            <a:r>
              <a:rPr lang="fr-FR" sz="1600" dirty="0"/>
              <a:t> to </a:t>
            </a:r>
            <a:r>
              <a:rPr lang="fr-FR" sz="1600" dirty="0" err="1"/>
              <a:t>remove</a:t>
            </a:r>
            <a:r>
              <a:rPr lang="fr-FR" sz="1600" dirty="0"/>
              <a:t> the « </a:t>
            </a:r>
            <a:r>
              <a:rPr lang="fr-FR" sz="1600" dirty="0" err="1"/>
              <a:t>Please</a:t>
            </a:r>
            <a:r>
              <a:rPr lang="fr-FR" sz="1600" dirty="0"/>
              <a:t> switch on the light source » message on the screen.</a:t>
            </a:r>
          </a:p>
          <a:p>
            <a:r>
              <a:rPr lang="fr-FR" sz="1600" dirty="0"/>
              <a:t>Do the white balance of the </a:t>
            </a:r>
            <a:r>
              <a:rPr lang="fr-FR" sz="1600" dirty="0" err="1"/>
              <a:t>iCare</a:t>
            </a:r>
            <a:r>
              <a:rPr lang="fr-FR" sz="1600" dirty="0"/>
              <a:t> camera </a:t>
            </a:r>
            <a:r>
              <a:rPr lang="fr-FR" sz="1600" dirty="0" err="1"/>
              <a:t>switching</a:t>
            </a:r>
            <a:r>
              <a:rPr lang="fr-FR" sz="1600" dirty="0"/>
              <a:t> on the colposcope light source.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BB2A069-165D-B942-9F58-527EBA79D8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434" y="3243556"/>
            <a:ext cx="518166" cy="473172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0996AE6A-43AA-2945-B8F2-E13C1FA5E796}"/>
              </a:ext>
            </a:extLst>
          </p:cNvPr>
          <p:cNvSpPr txBox="1"/>
          <p:nvPr/>
        </p:nvSpPr>
        <p:spPr>
          <a:xfrm>
            <a:off x="1041763" y="3207618"/>
            <a:ext cx="7267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/>
              <a:t>Once the focus </a:t>
            </a:r>
            <a:r>
              <a:rPr lang="fr-FR" sz="1400" i="1" dirty="0" err="1"/>
              <a:t>is</a:t>
            </a:r>
            <a:r>
              <a:rPr lang="fr-FR" sz="1400" i="1" dirty="0"/>
              <a:t> </a:t>
            </a:r>
            <a:r>
              <a:rPr lang="fr-FR" sz="1400" i="1" dirty="0" err="1"/>
              <a:t>achieved</a:t>
            </a:r>
            <a:r>
              <a:rPr lang="fr-FR" sz="1400" i="1" dirty="0"/>
              <a:t>, do not </a:t>
            </a:r>
            <a:r>
              <a:rPr lang="fr-FR" sz="1400" i="1" dirty="0" err="1"/>
              <a:t>manipulate</a:t>
            </a:r>
            <a:r>
              <a:rPr lang="fr-FR" sz="1400" i="1" dirty="0"/>
              <a:t> the focus rings (2) and (3) </a:t>
            </a:r>
            <a:r>
              <a:rPr lang="fr-FR" sz="1400" i="1" dirty="0" err="1"/>
              <a:t>anymore</a:t>
            </a:r>
            <a:r>
              <a:rPr lang="fr-FR" sz="1400" i="1" dirty="0"/>
              <a:t>. </a:t>
            </a:r>
            <a:r>
              <a:rPr lang="fr-FR" sz="1400" i="1" dirty="0" err="1"/>
              <a:t>During</a:t>
            </a:r>
            <a:r>
              <a:rPr lang="fr-FR" sz="1400" i="1" dirty="0"/>
              <a:t> the </a:t>
            </a:r>
            <a:r>
              <a:rPr lang="fr-FR" sz="1400" i="1" dirty="0" err="1"/>
              <a:t>examination</a:t>
            </a:r>
            <a:r>
              <a:rPr lang="fr-FR" sz="1400" i="1" dirty="0"/>
              <a:t>, </a:t>
            </a:r>
            <a:r>
              <a:rPr lang="fr-FR" sz="1400" i="1" dirty="0" err="1"/>
              <a:t>only</a:t>
            </a:r>
            <a:r>
              <a:rPr lang="fr-FR" sz="1400" i="1" dirty="0"/>
              <a:t> </a:t>
            </a:r>
            <a:r>
              <a:rPr lang="fr-FR" sz="1400" i="1" dirty="0" err="1"/>
              <a:t>manipulate</a:t>
            </a:r>
            <a:r>
              <a:rPr lang="fr-FR" sz="1400" i="1" dirty="0"/>
              <a:t> the </a:t>
            </a:r>
            <a:r>
              <a:rPr lang="fr-FR" sz="1400" i="1" dirty="0" err="1"/>
              <a:t>variofocus</a:t>
            </a:r>
            <a:r>
              <a:rPr lang="fr-FR" sz="1400" i="1" dirty="0"/>
              <a:t> </a:t>
            </a:r>
            <a:r>
              <a:rPr lang="fr-FR" sz="1400" i="1" dirty="0" err="1"/>
              <a:t>knob</a:t>
            </a:r>
            <a:r>
              <a:rPr lang="fr-FR" sz="1400" i="1" dirty="0"/>
              <a:t> (1). </a:t>
            </a:r>
          </a:p>
        </p:txBody>
      </p:sp>
    </p:spTree>
    <p:extLst>
      <p:ext uri="{BB962C8B-B14F-4D97-AF65-F5344CB8AC3E}">
        <p14:creationId xmlns:p14="http://schemas.microsoft.com/office/powerpoint/2010/main" val="1548785363"/>
      </p:ext>
    </p:extLst>
  </p:cSld>
  <p:clrMapOvr>
    <a:masterClrMapping/>
  </p:clrMapOvr>
</p:sld>
</file>

<file path=ppt/theme/theme1.xml><?xml version="1.0" encoding="utf-8"?>
<a:theme xmlns:a="http://schemas.openxmlformats.org/drawingml/2006/main" name="Delmont">
  <a:themeElements>
    <a:clrScheme name="Couleurs Delmont">
      <a:dk1>
        <a:srgbClr val="20000D"/>
      </a:dk1>
      <a:lt1>
        <a:sysClr val="window" lastClr="FFFFFF"/>
      </a:lt1>
      <a:dk2>
        <a:srgbClr val="1F497D"/>
      </a:dk2>
      <a:lt2>
        <a:srgbClr val="EEECE1"/>
      </a:lt2>
      <a:accent1>
        <a:srgbClr val="8F467F"/>
      </a:accent1>
      <a:accent2>
        <a:srgbClr val="6C6B61"/>
      </a:accent2>
      <a:accent3>
        <a:srgbClr val="20000D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B5"/>
      </a:hlink>
      <a:folHlink>
        <a:srgbClr val="80808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modele powerPoint Delmont c</Template>
  <TotalTime>5108</TotalTime>
  <Words>1009</Words>
  <Application>Microsoft Macintosh PowerPoint</Application>
  <PresentationFormat>Affichage à l'écran (16:9)</PresentationFormat>
  <Paragraphs>174</Paragraphs>
  <Slides>23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3" baseType="lpstr">
      <vt:lpstr>Arial</vt:lpstr>
      <vt:lpstr>Calibri</vt:lpstr>
      <vt:lpstr>Franklin Gothic Book</vt:lpstr>
      <vt:lpstr>Roboto</vt:lpstr>
      <vt:lpstr>Roboto Cn</vt:lpstr>
      <vt:lpstr>Roboto Condensed</vt:lpstr>
      <vt:lpstr>Roboto Condensed Light</vt:lpstr>
      <vt:lpstr>Roboto Condensed Regular</vt:lpstr>
      <vt:lpstr>Wingdings</vt:lpstr>
      <vt:lpstr>Delmont</vt:lpstr>
      <vt:lpstr>Our Colposcopes</vt:lpstr>
      <vt:lpstr>Presentation of our colposcopes</vt:lpstr>
      <vt:lpstr>Our ergonomics</vt:lpstr>
      <vt:lpstr>Colposcope head</vt:lpstr>
      <vt:lpstr>Connection with iCare</vt:lpstr>
      <vt:lpstr>Photos and videos </vt:lpstr>
      <vt:lpstr>Strenghts</vt:lpstr>
      <vt:lpstr>the competition</vt:lpstr>
      <vt:lpstr>KAPS – binocular colposcopes</vt:lpstr>
      <vt:lpstr>Présentation PowerPoint</vt:lpstr>
      <vt:lpstr>Présentation PowerPoint</vt:lpstr>
      <vt:lpstr>Schmitz – video colposcope</vt:lpstr>
      <vt:lpstr>KAPS – video colposcope</vt:lpstr>
      <vt:lpstr>Colposcope Assembly</vt:lpstr>
      <vt:lpstr>Swing arm colposcope (1/4) </vt:lpstr>
      <vt:lpstr>Swing arm colposcope (2/4) </vt:lpstr>
      <vt:lpstr>Swing arm colposcope (3/4) </vt:lpstr>
      <vt:lpstr>Swing arm colposcope (4/4) </vt:lpstr>
      <vt:lpstr>Vertical post colposcope</vt:lpstr>
      <vt:lpstr>Colposcope use</vt:lpstr>
      <vt:lpstr>Use of the colposcope (1/2) </vt:lpstr>
      <vt:lpstr>Use of the colposcope (2/2)</vt:lpstr>
      <vt:lpstr>Operation with iCare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Principal</dc:title>
  <dc:creator>Elodie CHENEY</dc:creator>
  <cp:lastModifiedBy>Elodie CHENEY</cp:lastModifiedBy>
  <cp:revision>370</cp:revision>
  <dcterms:created xsi:type="dcterms:W3CDTF">2017-05-24T08:43:04Z</dcterms:created>
  <dcterms:modified xsi:type="dcterms:W3CDTF">2021-07-30T15:27:01Z</dcterms:modified>
</cp:coreProperties>
</file>