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77" r:id="rId4"/>
    <p:sldId id="260" r:id="rId5"/>
    <p:sldId id="262" r:id="rId6"/>
    <p:sldId id="264" r:id="rId7"/>
    <p:sldId id="285" r:id="rId8"/>
    <p:sldId id="284" r:id="rId9"/>
    <p:sldId id="294" r:id="rId10"/>
    <p:sldId id="286" r:id="rId11"/>
    <p:sldId id="287" r:id="rId12"/>
    <p:sldId id="288" r:id="rId13"/>
    <p:sldId id="293" r:id="rId14"/>
    <p:sldId id="292" r:id="rId15"/>
    <p:sldId id="290" r:id="rId16"/>
    <p:sldId id="283" r:id="rId17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odie CHENEY" initials="E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EF3"/>
    <a:srgbClr val="2B000E"/>
    <a:srgbClr val="8F46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66" autoAdjust="0"/>
    <p:restoredTop sz="90522" autoAdjust="0"/>
  </p:normalViewPr>
  <p:slideViewPr>
    <p:cSldViewPr snapToGrid="0" snapToObjects="1">
      <p:cViewPr varScale="1">
        <p:scale>
          <a:sx n="105" d="100"/>
          <a:sy n="105" d="100"/>
        </p:scale>
        <p:origin x="640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pPr>
            <a:r>
              <a:rPr lang="fr-FR" sz="1800" dirty="0">
                <a:latin typeface="Roboto" pitchFamily="2" charset="0"/>
                <a:ea typeface="Roboto" pitchFamily="2" charset="0"/>
              </a:rPr>
              <a:t>Chiffre d’affaires (K€)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Roboto" pitchFamily="2" charset="0"/>
              <a:ea typeface="Roboto" pitchFamily="2" charset="0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5.659812084071731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>
                        <a:solidFill>
                          <a:schemeClr val="tx1"/>
                        </a:solidFill>
                      </a:rPr>
                      <a:t>55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2B5-8F4F-8EF8-EBEADF62CA3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B5-8F4F-8EF8-EBEADF62CA3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2B5-8F4F-8EF8-EBEADF62CA3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2B5-8F4F-8EF8-EBEADF62CA3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6B-0A41-91E9-AE9CED02012E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5F4-294D-A593-82AC6662D7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Feuil1!$A$2:$A$7</c:f>
              <c:strCach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B 2021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55</c:v>
                </c:pt>
                <c:pt idx="1">
                  <c:v>580</c:v>
                </c:pt>
                <c:pt idx="2">
                  <c:v>620</c:v>
                </c:pt>
                <c:pt idx="3">
                  <c:v>985</c:v>
                </c:pt>
                <c:pt idx="4" formatCode="#,##0">
                  <c:v>1670</c:v>
                </c:pt>
                <c:pt idx="5">
                  <c:v>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2B5-8F4F-8EF8-EBEADF62CA3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Export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elete val="1"/>
          </c:dLbls>
          <c:cat>
            <c:strRef>
              <c:f>Feuil1!$A$2:$A$7</c:f>
              <c:strCach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B 2021</c:v>
                </c:pt>
              </c:strCache>
            </c:strRef>
          </c:cat>
          <c:val>
            <c:numRef>
              <c:f>Feuil1!$C$2:$C$7</c:f>
              <c:numCache>
                <c:formatCode>General</c:formatCode>
                <c:ptCount val="6"/>
                <c:pt idx="0">
                  <c:v>0</c:v>
                </c:pt>
                <c:pt idx="1">
                  <c:v>130</c:v>
                </c:pt>
                <c:pt idx="2">
                  <c:v>880</c:v>
                </c:pt>
                <c:pt idx="3" formatCode="#,##0">
                  <c:v>1215</c:v>
                </c:pt>
                <c:pt idx="4" formatCode="#,##0">
                  <c:v>1141</c:v>
                </c:pt>
                <c:pt idx="5">
                  <c:v>1500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2B5-8F4F-8EF8-EBEADF62CA3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70863088"/>
        <c:axId val="268690896"/>
      </c:barChart>
      <c:catAx>
        <c:axId val="27086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68690896"/>
        <c:crosses val="autoZero"/>
        <c:auto val="1"/>
        <c:lblAlgn val="ctr"/>
        <c:lblOffset val="100"/>
        <c:noMultiLvlLbl val="0"/>
      </c:catAx>
      <c:valAx>
        <c:axId val="26869089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7086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945E3-B4D5-CE4D-B4E1-CC8A5671936D}" type="datetimeFigureOut">
              <a:rPr lang="fr-FR" smtClean="0"/>
              <a:t>27/01/2021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C7C8D-2F63-4F42-8960-43B8087B05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29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513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496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248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485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374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5678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762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870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636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43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609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759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98694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893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8210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Des questions ? </a:t>
            </a:r>
            <a:r>
              <a:rPr lang="fr-FR" dirty="0" err="1"/>
              <a:t>Qques</a:t>
            </a:r>
            <a:r>
              <a:rPr lang="fr-FR" dirty="0"/>
              <a:t> remerciements</a:t>
            </a:r>
            <a:r>
              <a:rPr lang="is-IS" dirty="0"/>
              <a:t>…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75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61586"/>
            <a:ext cx="8229600" cy="857250"/>
          </a:xfrm>
        </p:spPr>
        <p:txBody>
          <a:bodyPr/>
          <a:lstStyle>
            <a:lvl1pPr>
              <a:defRPr b="1" i="0">
                <a:solidFill>
                  <a:srgbClr val="2B000E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2"/>
            <a:ext cx="8229600" cy="63587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8F467F"/>
                </a:solidFill>
                <a:latin typeface="Roboto Condense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05" y="401749"/>
            <a:ext cx="2114000" cy="2079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alphaModFix amt="2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9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>
            <a:lvl1pPr algn="l">
              <a:defRPr b="1" i="0">
                <a:solidFill>
                  <a:srgbClr val="8F467F"/>
                </a:solidFill>
                <a:latin typeface="Roboto Condensed"/>
                <a:cs typeface="Roboto Condensed Bol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534" y="1372790"/>
            <a:ext cx="8229600" cy="3377769"/>
          </a:xfrm>
        </p:spPr>
        <p:txBody>
          <a:bodyPr/>
          <a:lstStyle>
            <a:lvl1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1pPr>
            <a:lvl2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2pPr>
            <a:lvl3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3pPr>
            <a:lvl4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4pPr>
            <a:lvl5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27/01/2021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6"/>
          <a:stretch/>
        </p:blipFill>
        <p:spPr>
          <a:xfrm>
            <a:off x="439200" y="463635"/>
            <a:ext cx="457200" cy="4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rgbClr val="8F46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5871" y="3305176"/>
            <a:ext cx="7178841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15871" y="2180035"/>
            <a:ext cx="7178842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023" y="3414218"/>
            <a:ext cx="559190" cy="5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27/01/2021</a:t>
            </a:fld>
            <a:endParaRPr lang="fr-FR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9" name="Connecteur droit 18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03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27/01/2021</a:t>
            </a:fld>
            <a:endParaRPr lang="fr-FR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5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solidFill>
                  <a:srgbClr val="8F467F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272659"/>
          </a:xfrm>
        </p:spPr>
        <p:txBody>
          <a:bodyPr/>
          <a:lstStyle>
            <a:lvl1pPr>
              <a:defRPr sz="3200" b="0" i="0">
                <a:solidFill>
                  <a:srgbClr val="2B000E"/>
                </a:solidFill>
                <a:latin typeface="Roboto Condensed"/>
              </a:defRPr>
            </a:lvl1pPr>
            <a:lvl2pPr>
              <a:defRPr sz="2800" b="0" i="0">
                <a:solidFill>
                  <a:srgbClr val="2B000E"/>
                </a:solidFill>
                <a:latin typeface="Roboto Condensed"/>
              </a:defRPr>
            </a:lvl2pPr>
            <a:lvl3pPr>
              <a:defRPr sz="2400" b="0" i="0">
                <a:solidFill>
                  <a:srgbClr val="2B000E"/>
                </a:solidFill>
                <a:latin typeface="Roboto Condensed"/>
              </a:defRPr>
            </a:lvl3pPr>
            <a:lvl4pPr>
              <a:defRPr sz="2000" b="0" i="0">
                <a:solidFill>
                  <a:srgbClr val="2B000E"/>
                </a:solidFill>
                <a:latin typeface="Roboto Condensed"/>
              </a:defRPr>
            </a:lvl4pPr>
            <a:lvl5pPr>
              <a:defRPr sz="2000" b="0" i="0">
                <a:solidFill>
                  <a:srgbClr val="2B000E"/>
                </a:solidFill>
                <a:latin typeface="Roboto Condensed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401121"/>
          </a:xfrm>
        </p:spPr>
        <p:txBody>
          <a:bodyPr/>
          <a:lstStyle>
            <a:lvl1pPr marL="0" indent="0">
              <a:buNone/>
              <a:defRPr sz="14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27/01/2021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78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465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27/01/2021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9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27/01/2021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8F467F"/>
          </a:solidFill>
          <a:latin typeface="Roboto Condense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B000E"/>
          </a:solidFill>
          <a:latin typeface="Roboto Condense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B000E"/>
          </a:solidFill>
          <a:latin typeface="Roboto Condense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B000E"/>
          </a:solidFill>
          <a:latin typeface="Roboto Condense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9.jpe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chart" Target="../charts/chart1.xml"/><Relationship Id="rId4" Type="http://schemas.openxmlformats.org/officeDocument/2006/relationships/image" Target="../media/image10.png"/><Relationship Id="rId9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11" Type="http://schemas.openxmlformats.org/officeDocument/2006/relationships/image" Target="../media/image53.jpeg"/><Relationship Id="rId5" Type="http://schemas.openxmlformats.org/officeDocument/2006/relationships/image" Target="../media/image47.jpg"/><Relationship Id="rId10" Type="http://schemas.openxmlformats.org/officeDocument/2006/relationships/image" Target="../media/image52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l’entreprise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i="1" dirty="0"/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50935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Données essentielles</a:t>
            </a:r>
          </a:p>
        </p:txBody>
      </p:sp>
    </p:spTree>
    <p:extLst>
      <p:ext uri="{BB962C8B-B14F-4D97-AF65-F5344CB8AC3E}">
        <p14:creationId xmlns:p14="http://schemas.microsoft.com/office/powerpoint/2010/main" val="2432740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04041" cy="449842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269" y="3501"/>
            <a:ext cx="8881241" cy="449842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0042" y="2194784"/>
            <a:ext cx="6064468" cy="3836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510" y="2194784"/>
            <a:ext cx="5990897" cy="38537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0510" y="2578413"/>
            <a:ext cx="9154510" cy="25650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dirty="0">
                <a:latin typeface="Roboto Condensed" pitchFamily="2" charset="0"/>
                <a:ea typeface="Roboto Condensed" pitchFamily="2" charset="0"/>
              </a:rPr>
              <a:t>Ces solutions reposent sur les deux piliers que sont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Roboto Condensed" pitchFamily="2" charset="0"/>
                <a:ea typeface="Roboto Condensed" pitchFamily="2" charset="0"/>
              </a:rPr>
              <a:t>	Des sets d'instruments de chirurgie plus respectueux de l'intégrité de la patiente.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Roboto Condensed" pitchFamily="2" charset="0"/>
                <a:ea typeface="Roboto Condensed" pitchFamily="2" charset="0"/>
              </a:rPr>
              <a:t> 	Une station d'imagerie moderne, exploitant pleinement les possibilités offertes par internet et le Cloud.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84166" y="3129507"/>
            <a:ext cx="736515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Roboto Condensed" pitchFamily="2" charset="0"/>
                <a:ea typeface="Roboto Condensed" pitchFamily="2" charset="0"/>
              </a:rPr>
              <a:t>Notre ambition</a:t>
            </a:r>
          </a:p>
          <a:p>
            <a:r>
              <a:rPr lang="fr-FR" sz="1400" dirty="0" err="1">
                <a:latin typeface="Roboto Condensed" pitchFamily="2" charset="0"/>
                <a:ea typeface="Roboto Condensed" pitchFamily="2" charset="0"/>
              </a:rPr>
              <a:t>Delmont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400" dirty="0" err="1">
                <a:latin typeface="Roboto Condensed" pitchFamily="2" charset="0"/>
                <a:ea typeface="Roboto Condensed" pitchFamily="2" charset="0"/>
              </a:rPr>
              <a:t>imaging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 a pour mission d’</a:t>
            </a:r>
            <a:r>
              <a:rPr lang="fr-FR" sz="1400" dirty="0" err="1">
                <a:latin typeface="Roboto Condensed" pitchFamily="2" charset="0"/>
                <a:ea typeface="Roboto Condensed" pitchFamily="2" charset="0"/>
              </a:rPr>
              <a:t>améliorer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 les soins et la prise en charge de toutes les patientes, quels que soient leur âge et leur devenir, en fournissant aux gynécologues des solutions innovantes, efficaces et moins traumatisantes.</a:t>
            </a:r>
            <a:br>
              <a:rPr lang="fr-FR" sz="1400" dirty="0">
                <a:latin typeface="Roboto Condensed" pitchFamily="2" charset="0"/>
                <a:ea typeface="Roboto Condensed" pitchFamily="2" charset="0"/>
              </a:rPr>
            </a:b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Nos produits s’inscrivent dans la tendance générale de la chirurgie ambulatoire et plus particulièrement dans les concepts de «</a:t>
            </a:r>
            <a:r>
              <a:rPr lang="fr-FR" sz="1400" dirty="0" err="1">
                <a:latin typeface="Roboto Condensed" pitchFamily="2" charset="0"/>
                <a:ea typeface="Roboto Condensed" pitchFamily="2" charset="0"/>
              </a:rPr>
              <a:t>See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 &amp;</a:t>
            </a:r>
            <a:r>
              <a:rPr lang="fr-FR" sz="1400" dirty="0" err="1">
                <a:latin typeface="Roboto Condensed" pitchFamily="2" charset="0"/>
                <a:ea typeface="Roboto Condensed" pitchFamily="2" charset="0"/>
              </a:rPr>
              <a:t>Treat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». </a:t>
            </a:r>
          </a:p>
          <a:p>
            <a:endParaRPr lang="fr-FR" sz="1400" dirty="0">
              <a:latin typeface="Roboto Condensed" pitchFamily="2" charset="0"/>
              <a:ea typeface="Roboto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510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Marqueurs clés</a:t>
            </a:r>
          </a:p>
        </p:txBody>
      </p:sp>
      <p:pic>
        <p:nvPicPr>
          <p:cNvPr id="1032" name="Picture 8" descr="Résultat de recherche d'images pour &quot;logo tribunal de commerce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850" y="1373716"/>
            <a:ext cx="853012" cy="77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538937" y="1301521"/>
            <a:ext cx="2487844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SAS enregistrée en Janvier 2016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</a:t>
            </a:r>
          </a:p>
          <a:p>
            <a:r>
              <a:rPr lang="fr-FR" sz="1050" dirty="0">
                <a:latin typeface="Roboto Condensed" pitchFamily="2" charset="0"/>
                <a:ea typeface="Roboto Condensed" pitchFamily="2" charset="0"/>
              </a:rPr>
              <a:t>RCS Marseille : 817 710 411</a:t>
            </a:r>
            <a:endParaRPr lang="fr-FR" sz="12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538937" y="1762928"/>
            <a:ext cx="2487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Fond propres initiaux : 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200 K€ 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Levée de fonds : 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800 K€ 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sur deux ans </a:t>
            </a:r>
            <a:endParaRPr lang="fr-FR" sz="1200" b="1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7094702" y="3050936"/>
            <a:ext cx="1819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Siège social :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Athélia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V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390, Avenue du Mistral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13600 La Ciotat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7094702" y="4331818"/>
            <a:ext cx="1775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Bureaux : 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228 rue de la Convention, 75015 Paris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2033" y="4337483"/>
            <a:ext cx="172667" cy="27571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2611" y="3050936"/>
            <a:ext cx="172092" cy="275710"/>
          </a:xfrm>
          <a:prstGeom prst="rect">
            <a:avLst/>
          </a:prstGeom>
        </p:spPr>
      </p:pic>
      <p:graphicFrame>
        <p:nvGraphicFramePr>
          <p:cNvPr id="32" name="Graphique 31"/>
          <p:cNvGraphicFramePr/>
          <p:nvPr>
            <p:extLst>
              <p:ext uri="{D42A27DB-BD31-4B8C-83A1-F6EECF244321}">
                <p14:modId xmlns:p14="http://schemas.microsoft.com/office/powerpoint/2010/main" val="1996720109"/>
              </p:ext>
            </p:extLst>
          </p:nvPr>
        </p:nvGraphicFramePr>
        <p:xfrm>
          <a:off x="4778472" y="154154"/>
          <a:ext cx="4114799" cy="2517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ZoneTexte 36"/>
          <p:cNvSpPr txBox="1"/>
          <p:nvPr/>
        </p:nvSpPr>
        <p:spPr>
          <a:xfrm>
            <a:off x="1528355" y="2713173"/>
            <a:ext cx="2722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Certification ISO 13 485 version 2016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Certificat CE produits Classe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IIa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et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IIb</a:t>
            </a:r>
            <a:endParaRPr lang="fr-FR" sz="12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5633952" y="1484181"/>
            <a:ext cx="453970" cy="27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97" b="1" dirty="0"/>
              <a:t>710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6220369" y="1226256"/>
            <a:ext cx="582211" cy="27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97" b="1" dirty="0"/>
              <a:t>1 500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6845913" y="986765"/>
            <a:ext cx="582211" cy="27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97" b="1" dirty="0"/>
              <a:t>2 200</a:t>
            </a:r>
          </a:p>
        </p:txBody>
      </p:sp>
      <p:pic>
        <p:nvPicPr>
          <p:cNvPr id="1026" name="Picture 2" descr="RÃ©sultat de recherche d'images pour &quot;SIQ slovenia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49" y="2756283"/>
            <a:ext cx="853013" cy="36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9A1C963-69DE-CB43-BA39-9F076E0DC480}"/>
              </a:ext>
            </a:extLst>
          </p:cNvPr>
          <p:cNvSpPr txBox="1"/>
          <p:nvPr/>
        </p:nvSpPr>
        <p:spPr>
          <a:xfrm>
            <a:off x="7496689" y="767074"/>
            <a:ext cx="582211" cy="27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97" b="1" dirty="0"/>
              <a:t>2 811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4341C7-04E1-9846-BC32-B9E76D194DA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310" b="8483"/>
          <a:stretch/>
        </p:blipFill>
        <p:spPr>
          <a:xfrm>
            <a:off x="4986986" y="4112025"/>
            <a:ext cx="1624711" cy="901249"/>
          </a:xfrm>
          <a:prstGeom prst="roundRect">
            <a:avLst>
              <a:gd name="adj" fmla="val 336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D5F14BC-0F2C-E84A-B026-4D386ED3DE0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3101"/>
          <a:stretch/>
        </p:blipFill>
        <p:spPr>
          <a:xfrm>
            <a:off x="404973" y="3570353"/>
            <a:ext cx="1044666" cy="1367168"/>
          </a:xfrm>
          <a:prstGeom prst="roundRect">
            <a:avLst>
              <a:gd name="adj" fmla="val 713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6D82EAF6-B407-D04F-8C08-5008B6B2A49F}"/>
              </a:ext>
            </a:extLst>
          </p:cNvPr>
          <p:cNvSpPr txBox="1"/>
          <p:nvPr/>
        </p:nvSpPr>
        <p:spPr>
          <a:xfrm>
            <a:off x="1538937" y="4013673"/>
            <a:ext cx="2618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Une démarche écoresponsable très engagée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310443-559A-9849-9F30-2DAF433F413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4606" b="6042"/>
          <a:stretch/>
        </p:blipFill>
        <p:spPr>
          <a:xfrm>
            <a:off x="4986985" y="2879164"/>
            <a:ext cx="1624712" cy="935003"/>
          </a:xfrm>
          <a:prstGeom prst="roundRect">
            <a:avLst>
              <a:gd name="adj" fmla="val 470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66F287B-2A08-9845-89A8-328FF46926D0}"/>
              </a:ext>
            </a:extLst>
          </p:cNvPr>
          <p:cNvSpPr txBox="1"/>
          <p:nvPr/>
        </p:nvSpPr>
        <p:spPr>
          <a:xfrm>
            <a:off x="8076288" y="532493"/>
            <a:ext cx="713657" cy="27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97" b="1" dirty="0"/>
              <a:t>B 3 500</a:t>
            </a:r>
          </a:p>
        </p:txBody>
      </p:sp>
    </p:spTree>
    <p:extLst>
      <p:ext uri="{BB962C8B-B14F-4D97-AF65-F5344CB8AC3E}">
        <p14:creationId xmlns:p14="http://schemas.microsoft.com/office/powerpoint/2010/main" val="53671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1" y="205979"/>
            <a:ext cx="3466204" cy="857250"/>
          </a:xfrm>
        </p:spPr>
        <p:txBody>
          <a:bodyPr>
            <a:normAutofit/>
          </a:bodyPr>
          <a:lstStyle/>
          <a:p>
            <a:r>
              <a:rPr lang="fr-FR" dirty="0"/>
              <a:t>Les équipes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185744" y="1099212"/>
            <a:ext cx="3744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Roboto" pitchFamily="2" charset="0"/>
                <a:ea typeface="Roboto" pitchFamily="2" charset="0"/>
              </a:rPr>
              <a:t>Nos conseillers et certains de nos utilisateurs de par le monde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43652" y="1665439"/>
            <a:ext cx="163577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Pr. Hervé Fernandez</a:t>
            </a: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Chef du service OB/GYN du KB</a:t>
            </a:r>
          </a:p>
          <a:p>
            <a:r>
              <a:rPr lang="fr-FR" sz="600" b="1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Président du conseil scientifique</a:t>
            </a:r>
          </a:p>
        </p:txBody>
      </p:sp>
      <p:sp>
        <p:nvSpPr>
          <p:cNvPr id="7" name="Rectangle 6"/>
          <p:cNvSpPr/>
          <p:nvPr/>
        </p:nvSpPr>
        <p:spPr>
          <a:xfrm>
            <a:off x="2343456" y="1672645"/>
            <a:ext cx="175212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Dr. Olivier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Chanelles</a:t>
            </a:r>
            <a:endParaRPr lang="fr-FR" sz="10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Centre médical du Château. Paris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51" y="1705460"/>
            <a:ext cx="291665" cy="291665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643" y="1705460"/>
            <a:ext cx="291665" cy="29166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107" y="2861531"/>
            <a:ext cx="295202" cy="29520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53" y="3451987"/>
            <a:ext cx="297412" cy="29741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53" y="2863300"/>
            <a:ext cx="291664" cy="291664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25639" y="3414133"/>
            <a:ext cx="1245212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Dr. Jan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Palmø</a:t>
            </a:r>
            <a:endParaRPr lang="fr-FR" sz="10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Hôpital d’Holbaek</a:t>
            </a:r>
            <a:r>
              <a:rPr lang="fr-FR" sz="900" i="1" dirty="0"/>
              <a:t>.</a:t>
            </a:r>
            <a:endParaRPr lang="fr-FR" sz="700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322911" y="2832160"/>
            <a:ext cx="122512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Pr. Ettore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Cicinelli</a:t>
            </a:r>
            <a:endParaRPr lang="fr-FR" sz="10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Polyclinique de Bari.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0867" y="2817207"/>
            <a:ext cx="1546156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Pr.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Grigoris</a:t>
            </a:r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Grimbizis</a:t>
            </a:r>
            <a:endParaRPr lang="fr-FR" sz="10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Hôpital Genesis. Thessalonique</a:t>
            </a:r>
            <a:r>
              <a:rPr lang="fr-FR" sz="900" i="1" dirty="0"/>
              <a:t>.</a:t>
            </a:r>
            <a:endParaRPr lang="fr-FR" sz="700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0" name="Titre 1"/>
          <p:cNvSpPr txBox="1">
            <a:spLocks/>
          </p:cNvSpPr>
          <p:nvPr/>
        </p:nvSpPr>
        <p:spPr>
          <a:xfrm>
            <a:off x="4300849" y="556870"/>
            <a:ext cx="583095" cy="6359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sz="2800" dirty="0"/>
              <a:t>10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4950226" y="644028"/>
            <a:ext cx="1167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Collaborateurs au siège</a:t>
            </a:r>
          </a:p>
        </p:txBody>
      </p:sp>
      <p:sp>
        <p:nvSpPr>
          <p:cNvPr id="31" name="Titre 1"/>
          <p:cNvSpPr txBox="1">
            <a:spLocks/>
          </p:cNvSpPr>
          <p:nvPr/>
        </p:nvSpPr>
        <p:spPr>
          <a:xfrm>
            <a:off x="6602918" y="1305142"/>
            <a:ext cx="583095" cy="4395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sz="3600" dirty="0"/>
              <a:t>36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7251253" y="1226720"/>
            <a:ext cx="1236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Partenaires dans 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le monde</a:t>
            </a:r>
          </a:p>
        </p:txBody>
      </p:sp>
      <p:sp>
        <p:nvSpPr>
          <p:cNvPr id="28" name="Titre 1">
            <a:extLst>
              <a:ext uri="{FF2B5EF4-FFF2-40B4-BE49-F238E27FC236}">
                <a16:creationId xmlns:a16="http://schemas.microsoft.com/office/drawing/2014/main" id="{F8191283-F627-664B-945E-F1B40CF1F408}"/>
              </a:ext>
            </a:extLst>
          </p:cNvPr>
          <p:cNvSpPr txBox="1">
            <a:spLocks/>
          </p:cNvSpPr>
          <p:nvPr/>
        </p:nvSpPr>
        <p:spPr>
          <a:xfrm>
            <a:off x="4310534" y="1232688"/>
            <a:ext cx="583095" cy="52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sz="2800" dirty="0"/>
              <a:t>12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2C1533C-D175-A040-A097-C21F03443E2D}"/>
              </a:ext>
            </a:extLst>
          </p:cNvPr>
          <p:cNvSpPr txBox="1"/>
          <p:nvPr/>
        </p:nvSpPr>
        <p:spPr>
          <a:xfrm>
            <a:off x="4950226" y="1248794"/>
            <a:ext cx="911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Agents sur 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la France</a:t>
            </a: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B97169AE-2493-3840-B00C-9F7FA53AF95C}"/>
              </a:ext>
            </a:extLst>
          </p:cNvPr>
          <p:cNvSpPr txBox="1">
            <a:spLocks/>
          </p:cNvSpPr>
          <p:nvPr/>
        </p:nvSpPr>
        <p:spPr>
          <a:xfrm>
            <a:off x="6658163" y="625636"/>
            <a:ext cx="472606" cy="498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sz="2800" dirty="0"/>
              <a:t>8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008A785-C7DF-E947-A71E-13B9E8810CA3}"/>
              </a:ext>
            </a:extLst>
          </p:cNvPr>
          <p:cNvSpPr txBox="1"/>
          <p:nvPr/>
        </p:nvSpPr>
        <p:spPr>
          <a:xfrm>
            <a:off x="7251253" y="729092"/>
            <a:ext cx="1539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Agents internationaux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77BF038-EA2D-724F-9299-96776DC9408E}"/>
              </a:ext>
            </a:extLst>
          </p:cNvPr>
          <p:cNvSpPr/>
          <p:nvPr/>
        </p:nvSpPr>
        <p:spPr>
          <a:xfrm>
            <a:off x="2335011" y="4609458"/>
            <a:ext cx="155223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Dr. Farid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Benaibouche</a:t>
            </a:r>
            <a:endParaRPr lang="fr-FR" sz="10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Clinique Sidi Yahia. Alger</a:t>
            </a:r>
            <a:endParaRPr lang="fr-FR" sz="600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2FA062C-1096-374D-BA3C-A373E5F000D8}"/>
              </a:ext>
            </a:extLst>
          </p:cNvPr>
          <p:cNvSpPr/>
          <p:nvPr/>
        </p:nvSpPr>
        <p:spPr>
          <a:xfrm>
            <a:off x="432966" y="4600178"/>
            <a:ext cx="142621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Dr. Nabil Moulay</a:t>
            </a: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Clinique de la Capitale. Rabat.</a:t>
            </a:r>
          </a:p>
        </p:txBody>
      </p:sp>
      <p:pic>
        <p:nvPicPr>
          <p:cNvPr id="13" name="Image 12" descr="Une image contenant assis, tenant, ordinateur, blanc&#10;&#10;Description générée automatiquement">
            <a:extLst>
              <a:ext uri="{FF2B5EF4-FFF2-40B4-BE49-F238E27FC236}">
                <a16:creationId xmlns:a16="http://schemas.microsoft.com/office/drawing/2014/main" id="{32282635-F66C-FB41-9468-D3F03C4784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3876" y="3457733"/>
            <a:ext cx="291666" cy="291666"/>
          </a:xfrm>
          <a:prstGeom prst="rect">
            <a:avLst/>
          </a:prstGeom>
        </p:spPr>
      </p:pic>
      <p:pic>
        <p:nvPicPr>
          <p:cNvPr id="17" name="Image 16" descr="Une image contenant blanc, assis, ordinateur, rouge&#10;&#10;Description générée automatiquement">
            <a:extLst>
              <a:ext uri="{FF2B5EF4-FFF2-40B4-BE49-F238E27FC236}">
                <a16:creationId xmlns:a16="http://schemas.microsoft.com/office/drawing/2014/main" id="{C02DD115-D6BB-9E49-8CD9-013381589D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5974" y="4631316"/>
            <a:ext cx="291666" cy="29166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7FA22F2-8135-8C4D-ABB7-70FDBF31C8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250" y="4635720"/>
            <a:ext cx="291665" cy="291665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E4ED6433-1FFE-B94B-BC72-E66A23D34971}"/>
              </a:ext>
            </a:extLst>
          </p:cNvPr>
          <p:cNvSpPr txBox="1"/>
          <p:nvPr/>
        </p:nvSpPr>
        <p:spPr>
          <a:xfrm>
            <a:off x="4300849" y="254713"/>
            <a:ext cx="4317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Roboto" pitchFamily="2" charset="0"/>
                <a:ea typeface="Roboto" pitchFamily="2" charset="0"/>
              </a:rPr>
              <a:t>Notre présence sur le terrain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26A887E-8019-774B-A1B2-93B0D213F3EF}"/>
              </a:ext>
            </a:extLst>
          </p:cNvPr>
          <p:cNvSpPr/>
          <p:nvPr/>
        </p:nvSpPr>
        <p:spPr>
          <a:xfrm>
            <a:off x="2322912" y="3423721"/>
            <a:ext cx="181127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Pr. Prudence Aquino-Aquino</a:t>
            </a: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Centre médical St. Luke. Philippines</a:t>
            </a:r>
            <a:endParaRPr lang="fr-FR" sz="800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A4D59E-0D56-3C41-BDF8-FE8830ADB874}"/>
              </a:ext>
            </a:extLst>
          </p:cNvPr>
          <p:cNvSpPr/>
          <p:nvPr/>
        </p:nvSpPr>
        <p:spPr>
          <a:xfrm>
            <a:off x="432966" y="2268213"/>
            <a:ext cx="175212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Pr. Gil Dubernard</a:t>
            </a: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Hôpital de la Croix-Rousse. Lyon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BA68FCF2-B4AD-0E45-A8A3-E331E2A9D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53" y="2301028"/>
            <a:ext cx="291665" cy="291665"/>
          </a:xfrm>
          <a:prstGeom prst="rect">
            <a:avLst/>
          </a:prstGeom>
        </p:spPr>
      </p:pic>
      <p:pic>
        <p:nvPicPr>
          <p:cNvPr id="14" name="Image 13" descr="Une image contenant assis, rouge, noir, avant&#10;&#10;Description générée automatiquement">
            <a:extLst>
              <a:ext uri="{FF2B5EF4-FFF2-40B4-BE49-F238E27FC236}">
                <a16:creationId xmlns:a16="http://schemas.microsoft.com/office/drawing/2014/main" id="{244C1606-5B6D-F148-AA94-20239C9BC4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80839" y="4060807"/>
            <a:ext cx="291667" cy="29166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A0A991F-605D-224A-8217-D229A18913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250" y="4053122"/>
            <a:ext cx="291665" cy="291665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E3EDCDB7-23A0-8F43-82A2-5D66F1CA1293}"/>
              </a:ext>
            </a:extLst>
          </p:cNvPr>
          <p:cNvSpPr/>
          <p:nvPr/>
        </p:nvSpPr>
        <p:spPr>
          <a:xfrm>
            <a:off x="2365993" y="4021982"/>
            <a:ext cx="175212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Dr. Elie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Sneifer</a:t>
            </a:r>
            <a:endParaRPr lang="fr-FR" sz="10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Clinique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Snaifer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. Beyrouth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DC83FD5-FA59-6047-AF2A-1530DFFE7084}"/>
              </a:ext>
            </a:extLst>
          </p:cNvPr>
          <p:cNvSpPr/>
          <p:nvPr/>
        </p:nvSpPr>
        <p:spPr>
          <a:xfrm>
            <a:off x="432966" y="4029668"/>
            <a:ext cx="175212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Pr.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Tô</a:t>
            </a:r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Minh </a:t>
            </a:r>
            <a:r>
              <a:rPr lang="vi-VN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Hương</a:t>
            </a:r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</a:t>
            </a: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Hôpital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Vinmec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. Ha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Noi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C8ADE9D-20FE-9644-97B5-D3F15EC4D808}"/>
              </a:ext>
            </a:extLst>
          </p:cNvPr>
          <p:cNvSpPr/>
          <p:nvPr/>
        </p:nvSpPr>
        <p:spPr>
          <a:xfrm>
            <a:off x="2328517" y="2228140"/>
            <a:ext cx="175212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Pr. Aubert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Agostini</a:t>
            </a:r>
            <a:endParaRPr lang="fr-FR" sz="10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Hôpital de la Conception. Marseille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1C3DA860-708E-0B45-8A2D-4A49023B3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704" y="2260955"/>
            <a:ext cx="291665" cy="2916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F06075-C0A3-A04C-8016-CD5F575C854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98675" y="1607493"/>
            <a:ext cx="5249932" cy="382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47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produits phare</a:t>
            </a:r>
          </a:p>
        </p:txBody>
      </p:sp>
    </p:spTree>
    <p:extLst>
      <p:ext uri="{BB962C8B-B14F-4D97-AF65-F5344CB8AC3E}">
        <p14:creationId xmlns:p14="http://schemas.microsoft.com/office/powerpoint/2010/main" val="3575814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L’imagerie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635" y="1565063"/>
            <a:ext cx="3410033" cy="357843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550" y="2467880"/>
            <a:ext cx="1834757" cy="58629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550" y="4189352"/>
            <a:ext cx="2051325" cy="60987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870681" y="705603"/>
            <a:ext cx="494846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iCare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+ 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est une colonne d’imagerie complète dédiée à l’hystéroscopie en salles de consultation ou ambulatoire. Qualité, simplicité et efficacité sont les valeurs de cette solution.</a:t>
            </a:r>
          </a:p>
          <a:p>
            <a:endParaRPr lang="fr-FR" sz="1200" dirty="0">
              <a:latin typeface="Roboto Condensed" pitchFamily="2" charset="0"/>
              <a:ea typeface="Roboto Condensed" pitchFamily="2" charset="0"/>
            </a:endParaRPr>
          </a:p>
          <a:p>
            <a:endParaRPr lang="fr-FR" sz="12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Elle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comprend une caméra HD, une source de lumière à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Led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, un chariot compact et un iPad Pro muni d’applications téléchargeables sur l’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AppleStore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.</a:t>
            </a:r>
            <a:endParaRPr lang="fr-FR" sz="16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70681" y="2468533"/>
            <a:ext cx="314886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i="1" dirty="0" err="1">
                <a:latin typeface="Roboto Condensed" pitchFamily="2" charset="0"/>
                <a:ea typeface="Roboto Condensed" pitchFamily="2" charset="0"/>
              </a:rPr>
              <a:t>imagyn</a:t>
            </a:r>
            <a:r>
              <a:rPr lang="fr-FR" sz="1100" i="1" dirty="0">
                <a:latin typeface="Roboto Condensed" pitchFamily="2" charset="0"/>
                <a:ea typeface="Roboto Condensed" pitchFamily="2" charset="0"/>
              </a:rPr>
              <a:t> : 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permet la gestion de la patientèle, de visionner le flux vidéo </a:t>
            </a:r>
            <a:r>
              <a:rPr lang="fr-FR" sz="1100" dirty="0" err="1">
                <a:latin typeface="Roboto Condensed" pitchFamily="2" charset="0"/>
                <a:ea typeface="Roboto Condensed" pitchFamily="2" charset="0"/>
              </a:rPr>
              <a:t>d’iCare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 et de réaliser un compte-rendu d’hystéroscopie complet et de qualité.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70681" y="4363483"/>
            <a:ext cx="31968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i="1" dirty="0" err="1">
                <a:latin typeface="Roboto Condensed" pitchFamily="2" charset="0"/>
                <a:ea typeface="Roboto Condensed" pitchFamily="2" charset="0"/>
              </a:rPr>
              <a:t>iZap</a:t>
            </a:r>
            <a:r>
              <a:rPr lang="fr-FR" sz="1100" i="1" dirty="0">
                <a:latin typeface="Roboto Condensed" pitchFamily="2" charset="0"/>
                <a:ea typeface="Roboto Condensed" pitchFamily="2" charset="0"/>
              </a:rPr>
              <a:t> : 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Permet le contrôle et le pilotage </a:t>
            </a:r>
            <a:r>
              <a:rPr lang="fr-FR" sz="1100" dirty="0" err="1">
                <a:latin typeface="Roboto Condensed" pitchFamily="2" charset="0"/>
                <a:ea typeface="Roboto Condensed" pitchFamily="2" charset="0"/>
              </a:rPr>
              <a:t>d’iCare</a:t>
            </a:r>
            <a:endParaRPr lang="fr-FR" sz="1100" dirty="0"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4E72796-211B-C444-8230-CFE6D0247E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6086" y="3361353"/>
            <a:ext cx="2138252" cy="58629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3267EA8-6591-6040-B563-0453EFDA998B}"/>
              </a:ext>
            </a:extLst>
          </p:cNvPr>
          <p:cNvSpPr/>
          <p:nvPr/>
        </p:nvSpPr>
        <p:spPr>
          <a:xfrm>
            <a:off x="3870681" y="3439056"/>
            <a:ext cx="29704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i="1" dirty="0" err="1">
                <a:latin typeface="Roboto Condensed" pitchFamily="2" charset="0"/>
                <a:ea typeface="Roboto Condensed" pitchFamily="2" charset="0"/>
              </a:rPr>
              <a:t>MyReport</a:t>
            </a:r>
            <a:r>
              <a:rPr lang="fr-FR" sz="1100" i="1" dirty="0">
                <a:latin typeface="Roboto Condensed" pitchFamily="2" charset="0"/>
                <a:ea typeface="Roboto Condensed" pitchFamily="2" charset="0"/>
              </a:rPr>
              <a:t> : 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version d’</a:t>
            </a:r>
            <a:r>
              <a:rPr lang="fr-FR" sz="1100" dirty="0" err="1">
                <a:latin typeface="Roboto Condensed" pitchFamily="2" charset="0"/>
                <a:ea typeface="Roboto Condensed" pitchFamily="2" charset="0"/>
              </a:rPr>
              <a:t>imagyn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 avec un compte-rendu générique.</a:t>
            </a:r>
          </a:p>
        </p:txBody>
      </p:sp>
    </p:spTree>
    <p:extLst>
      <p:ext uri="{BB962C8B-B14F-4D97-AF65-F5344CB8AC3E}">
        <p14:creationId xmlns:p14="http://schemas.microsoft.com/office/powerpoint/2010/main" val="2615800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L’instrumentation </a:t>
            </a:r>
            <a:r>
              <a:rPr lang="fr-FR" dirty="0" err="1"/>
              <a:t>hystéroscopique</a:t>
            </a:r>
            <a:endParaRPr lang="fr-FR" dirty="0"/>
          </a:p>
        </p:txBody>
      </p:sp>
      <p:pic>
        <p:nvPicPr>
          <p:cNvPr id="14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0453">
            <a:off x="5528530" y="1278029"/>
            <a:ext cx="3168571" cy="1378942"/>
          </a:xfr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69500" flipH="1">
            <a:off x="5684136" y="2833197"/>
            <a:ext cx="3284988" cy="220273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18250" y="1229287"/>
            <a:ext cx="463380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Notre gamme d’instrumentation </a:t>
            </a:r>
            <a:r>
              <a:rPr lang="fr-FR" sz="1400" dirty="0" err="1">
                <a:latin typeface="Roboto Condensed" pitchFamily="2" charset="0"/>
                <a:ea typeface="Roboto Condensed" pitchFamily="2" charset="0"/>
              </a:rPr>
              <a:t>hystéroscopique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 présente deux produits phares : </a:t>
            </a:r>
            <a:endParaRPr lang="fr-FR" sz="14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endParaRPr lang="fr-FR" sz="13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endParaRPr lang="fr-FR" sz="13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EasyCare</a:t>
            </a:r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. </a:t>
            </a:r>
          </a:p>
          <a:p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Un set d’instruments </a:t>
            </a:r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sans énergie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, alliant performance et diamètre réduit, le rendant idéal pour les patientes nullipares et les couples infertiles.</a:t>
            </a:r>
          </a:p>
          <a:p>
            <a:endParaRPr lang="fr-FR" sz="12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endParaRPr lang="fr-FR" sz="12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ReseCare</a:t>
            </a:r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. </a:t>
            </a:r>
          </a:p>
          <a:p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Un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résecteur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bipolaire qui se distingue par son </a:t>
            </a:r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diamètre de 6mm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.</a:t>
            </a:r>
          </a:p>
          <a:p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La moindre dilatation le rend parfaitement adapté aux patientes nullipares, les couples infertiles et les femmes ménopausées ou avec un col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sténosé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.</a:t>
            </a:r>
          </a:p>
          <a:p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Nos électrodes sont disponibles stériles ou réutilisables.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625" y="1542888"/>
            <a:ext cx="1059501" cy="10872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881" y="3359450"/>
            <a:ext cx="1066777" cy="108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11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colposcopie</a:t>
            </a:r>
          </a:p>
        </p:txBody>
      </p:sp>
      <p:sp>
        <p:nvSpPr>
          <p:cNvPr id="9" name="Rectangle 8"/>
          <p:cNvSpPr/>
          <p:nvPr/>
        </p:nvSpPr>
        <p:spPr>
          <a:xfrm>
            <a:off x="333400" y="1641471"/>
            <a:ext cx="449579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Complément idéal de nos solutions à destination des salles de consultations de gynécologie qui s’inscrit dans les mêmes standards de qualité, d’ergonomie, de fiabilité et d’efficacité. </a:t>
            </a:r>
          </a:p>
          <a:p>
            <a:endParaRPr lang="fr-FR" sz="1300" dirty="0">
              <a:latin typeface="Roboto Condensed" pitchFamily="2" charset="0"/>
              <a:ea typeface="Roboto Condensed" pitchFamily="2" charset="0"/>
            </a:endParaRPr>
          </a:p>
          <a:p>
            <a:endParaRPr lang="fr-FR" sz="13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Plusieurs configurations sont disponibles pour l’ergonomie, les niveaux de grossissement ou encore le choix de l’objectif. Une grande liste d’accessoires est également disponible.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9B34F4-5926-2644-97D7-FE0FEFD9F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836" y="1042540"/>
            <a:ext cx="3302987" cy="389498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E35AC44-03B7-8948-9675-3081F5070E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468" y="371550"/>
            <a:ext cx="2905136" cy="154074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ED0474-E2C5-6E49-B3FC-C989916D08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00" y="4042174"/>
            <a:ext cx="1834757" cy="58629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82ACA8E-7E8C-3446-A6EB-B32B3E8A8677}"/>
              </a:ext>
            </a:extLst>
          </p:cNvPr>
          <p:cNvSpPr/>
          <p:nvPr/>
        </p:nvSpPr>
        <p:spPr>
          <a:xfrm>
            <a:off x="2432309" y="4042174"/>
            <a:ext cx="3501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Notre application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imagyn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a également évolué pour voir apparaître les comptes rendus de colposcopie, en complément de l’hystéroscopie.</a:t>
            </a:r>
          </a:p>
        </p:txBody>
      </p:sp>
    </p:spTree>
    <p:extLst>
      <p:ext uri="{BB962C8B-B14F-4D97-AF65-F5344CB8AC3E}">
        <p14:creationId xmlns:p14="http://schemas.microsoft.com/office/powerpoint/2010/main" val="2740761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pompe d’irrigation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4" t="22438" r="21426" b="15426"/>
          <a:stretch/>
        </p:blipFill>
        <p:spPr>
          <a:xfrm>
            <a:off x="4026006" y="2085439"/>
            <a:ext cx="5096187" cy="325866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15450" y="1267450"/>
            <a:ext cx="83713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Complément indispensable à une hystéroscopie de qualité et </a:t>
            </a:r>
            <a:r>
              <a:rPr lang="fr-FR" sz="1400" u="sng" dirty="0">
                <a:latin typeface="Roboto Condensed" pitchFamily="2" charset="0"/>
                <a:ea typeface="Roboto Condensed" pitchFamily="2" charset="0"/>
              </a:rPr>
              <a:t>sure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 : la pompe d'irrigation.</a:t>
            </a:r>
          </a:p>
          <a:p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iFlow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est principalement proposée en hystéroscopie mais ses nombreux programmes la rendent apte à travailler aussi en Urologie, Laparoscopie et Arthroscopie.</a:t>
            </a:r>
            <a:endParaRPr lang="fr-FR" sz="14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15450" y="2679770"/>
            <a:ext cx="41686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Ses principaux points forts 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Mesure précise des pressions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Aspiration contrôlée via 2 vitesses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Contrôle RFID des tubulures d’irrigation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Affichage clair des informations clés et des alertes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Manipulation facile de la pompe et des tubulures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Calcul du déficit automatique</a:t>
            </a:r>
          </a:p>
        </p:txBody>
      </p:sp>
    </p:spTree>
    <p:extLst>
      <p:ext uri="{BB962C8B-B14F-4D97-AF65-F5344CB8AC3E}">
        <p14:creationId xmlns:p14="http://schemas.microsoft.com/office/powerpoint/2010/main" val="1453875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7356">
            <a:off x="4154239" y="1146149"/>
            <a:ext cx="4076596" cy="155482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gamme </a:t>
            </a:r>
            <a:r>
              <a:rPr lang="fr-FR" dirty="0" err="1"/>
              <a:t>laparoscopique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757" y="2779411"/>
            <a:ext cx="3402704" cy="9528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7001" y="3470909"/>
            <a:ext cx="3722140" cy="9668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75568" y="4190720"/>
            <a:ext cx="4398818" cy="56583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17760" y="1224140"/>
            <a:ext cx="751561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Ce nouveau catalogue comporte plus de 150 références d'instruments tels que :</a:t>
            </a:r>
          </a:p>
          <a:p>
            <a:endParaRPr lang="fr-FR" sz="14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Laparoscopes</a:t>
            </a:r>
            <a:endParaRPr lang="fr-FR" sz="1400" b="1" dirty="0">
              <a:latin typeface="Roboto Condensed" pitchFamily="2" charset="0"/>
              <a:ea typeface="Roboto Condensed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Trocars</a:t>
            </a:r>
            <a:endParaRPr lang="fr-FR" sz="1400" b="1" dirty="0">
              <a:latin typeface="Roboto Condensed" pitchFamily="2" charset="0"/>
              <a:ea typeface="Roboto Condensed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Pinces de préhension et de dissection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Ciseau et pinces à biopsies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Suture et ligature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Accessoires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Manipulateurs utérin </a:t>
            </a:r>
          </a:p>
          <a:p>
            <a:endParaRPr lang="fr-FR" sz="14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1" b="19444"/>
          <a:stretch/>
        </p:blipFill>
        <p:spPr>
          <a:xfrm rot="12780699">
            <a:off x="920415" y="2875621"/>
            <a:ext cx="2459698" cy="242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25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services</a:t>
            </a:r>
          </a:p>
        </p:txBody>
      </p:sp>
    </p:spTree>
    <p:extLst>
      <p:ext uri="{BB962C8B-B14F-4D97-AF65-F5344CB8AC3E}">
        <p14:creationId xmlns:p14="http://schemas.microsoft.com/office/powerpoint/2010/main" val="3493239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Réglementaire</a:t>
            </a:r>
          </a:p>
        </p:txBody>
      </p:sp>
      <p:pic>
        <p:nvPicPr>
          <p:cNvPr id="4" name="Image 3" descr="Une image contenant carte&#10;&#10;Description générée automatiquement">
            <a:extLst>
              <a:ext uri="{FF2B5EF4-FFF2-40B4-BE49-F238E27FC236}">
                <a16:creationId xmlns:a16="http://schemas.microsoft.com/office/drawing/2014/main" id="{E955029C-EDA8-FC41-8347-FCD89C58E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7506"/>
            <a:ext cx="9144000" cy="413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956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Recherche &amp; Développement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43462" y="1083881"/>
            <a:ext cx="84570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Roboto Condensed" pitchFamily="2" charset="0"/>
                <a:ea typeface="Roboto Condensed" pitchFamily="2" charset="0"/>
              </a:rPr>
              <a:t>L’innovation est dans notre ADN et au cœur même de l’activité de l’entreprise, avec la ferme vocation de fournir aux chirurgiens des outils toujours plus performants et respectueux des patientes. </a:t>
            </a:r>
          </a:p>
          <a:p>
            <a:endParaRPr lang="fr-FR" sz="16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1600" dirty="0">
                <a:latin typeface="Roboto Condensed" pitchFamily="2" charset="0"/>
                <a:ea typeface="Roboto Condensed" pitchFamily="2" charset="0"/>
              </a:rPr>
              <a:t>Notre liste de projets couvre une diversité importante de sujets allant de l’instrumentation chirurgicale à de nouvelles applications Apple !</a:t>
            </a:r>
          </a:p>
          <a:p>
            <a:endParaRPr lang="fr-FR" sz="16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1600" dirty="0" err="1">
                <a:latin typeface="Roboto Condensed" pitchFamily="2" charset="0"/>
                <a:ea typeface="Roboto Condensed" pitchFamily="2" charset="0"/>
              </a:rPr>
              <a:t>Delmont</a:t>
            </a:r>
            <a:r>
              <a:rPr lang="fr-FR" sz="1600" dirty="0">
                <a:latin typeface="Roboto Condensed" pitchFamily="2" charset="0"/>
                <a:ea typeface="Roboto Condensed" pitchFamily="2" charset="0"/>
              </a:rPr>
              <a:t> a déjà déposé plusieurs brevets.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094" y="3166636"/>
            <a:ext cx="3148781" cy="171258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748" r="28069"/>
          <a:stretch/>
        </p:blipFill>
        <p:spPr>
          <a:xfrm>
            <a:off x="3598828" y="3170779"/>
            <a:ext cx="3423359" cy="170844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6140" y="3170779"/>
            <a:ext cx="1666568" cy="170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50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A7FF3AF-045F-F349-B052-5DF9FCB99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32" y="3395207"/>
            <a:ext cx="2138108" cy="1602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Marketing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7041" y="1192610"/>
            <a:ext cx="3566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Participations à de nombreux workshops</a:t>
            </a:r>
          </a:p>
        </p:txBody>
      </p:sp>
      <p:pic>
        <p:nvPicPr>
          <p:cNvPr id="14" name="Image 13" descr="Une image contenant intérieur, personne, homme, debout&#10;&#10;Description générée automatiquement">
            <a:extLst>
              <a:ext uri="{FF2B5EF4-FFF2-40B4-BE49-F238E27FC236}">
                <a16:creationId xmlns:a16="http://schemas.microsoft.com/office/drawing/2014/main" id="{BE0BDA48-5A00-3245-9B53-27D795D904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7397" y="2842022"/>
            <a:ext cx="1617033" cy="2156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 descr="Une image contenant intérieur, homme, debout, cuisine&#10;&#10;Description générée automatiquement">
            <a:extLst>
              <a:ext uri="{FF2B5EF4-FFF2-40B4-BE49-F238E27FC236}">
                <a16:creationId xmlns:a16="http://schemas.microsoft.com/office/drawing/2014/main" id="{40AAC2D9-2E6F-3644-9ECA-D2928FDF171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163"/>
          <a:stretch/>
        </p:blipFill>
        <p:spPr>
          <a:xfrm>
            <a:off x="4669710" y="3235280"/>
            <a:ext cx="2290704" cy="1811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DBC7D4B-E0D1-994A-A7F4-0B2F68113B3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7364" b="6306"/>
          <a:stretch/>
        </p:blipFill>
        <p:spPr>
          <a:xfrm>
            <a:off x="447043" y="1624246"/>
            <a:ext cx="1861997" cy="1895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ADD125-990C-7944-8F44-2B0354EE89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0738" y="2473638"/>
            <a:ext cx="1737687" cy="2316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A308DAE-CACC-E041-917C-B7362856543C}"/>
              </a:ext>
            </a:extLst>
          </p:cNvPr>
          <p:cNvSpPr txBox="1"/>
          <p:nvPr/>
        </p:nvSpPr>
        <p:spPr>
          <a:xfrm>
            <a:off x="4003153" y="108776"/>
            <a:ext cx="4848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Participation à plusieurs congrès et </a:t>
            </a: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webinars</a:t>
            </a:r>
            <a:endParaRPr lang="fr-FR" sz="1400" b="1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632D388-385C-FF46-A256-0F9A3401DE4A}"/>
              </a:ext>
            </a:extLst>
          </p:cNvPr>
          <p:cNvSpPr txBox="1"/>
          <p:nvPr/>
        </p:nvSpPr>
        <p:spPr>
          <a:xfrm>
            <a:off x="4003153" y="2473638"/>
            <a:ext cx="4785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Création &amp; publication d’une série d’interviews de nos utilisateurs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689B5F-3430-124F-A625-77881A66D7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5052" y="1346246"/>
            <a:ext cx="1769772" cy="98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F892E1-0C4D-B841-98D3-D90AA1F0F9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3349" y="510586"/>
            <a:ext cx="1414036" cy="7416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62053D-0340-DE40-A0B9-C8713FC1A8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24594" y="496856"/>
            <a:ext cx="1330689" cy="7052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947D1D4-763D-8249-9212-1735BEAE548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31219"/>
          <a:stretch/>
        </p:blipFill>
        <p:spPr>
          <a:xfrm>
            <a:off x="4901067" y="1330760"/>
            <a:ext cx="1933895" cy="1027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45879D7-C2AA-B449-8D13-31A8159DB02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5549" t="6536" r="6237" b="5372"/>
          <a:stretch/>
        </p:blipFill>
        <p:spPr>
          <a:xfrm>
            <a:off x="3773936" y="431027"/>
            <a:ext cx="1414036" cy="1378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788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85214" y="2861586"/>
            <a:ext cx="8229600" cy="857250"/>
          </a:xfrm>
        </p:spPr>
        <p:txBody>
          <a:bodyPr/>
          <a:lstStyle/>
          <a:p>
            <a:r>
              <a:rPr lang="fr-FR" dirty="0"/>
              <a:t>Merci 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3081864459"/>
      </p:ext>
    </p:extLst>
  </p:cSld>
  <p:clrMapOvr>
    <a:masterClrMapping/>
  </p:clrMapOvr>
</p:sld>
</file>

<file path=ppt/theme/theme1.xml><?xml version="1.0" encoding="utf-8"?>
<a:theme xmlns:a="http://schemas.openxmlformats.org/drawingml/2006/main" name="Delmont">
  <a:themeElements>
    <a:clrScheme name="Couleurs Delmont">
      <a:dk1>
        <a:srgbClr val="20000D"/>
      </a:dk1>
      <a:lt1>
        <a:sysClr val="window" lastClr="FFFFFF"/>
      </a:lt1>
      <a:dk2>
        <a:srgbClr val="1F497D"/>
      </a:dk2>
      <a:lt2>
        <a:srgbClr val="EEECE1"/>
      </a:lt2>
      <a:accent1>
        <a:srgbClr val="8F467F"/>
      </a:accent1>
      <a:accent2>
        <a:srgbClr val="6C6B61"/>
      </a:accent2>
      <a:accent3>
        <a:srgbClr val="20000D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B5"/>
      </a:hlink>
      <a:folHlink>
        <a:srgbClr val="808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CDA</Template>
  <TotalTime>11002</TotalTime>
  <Words>845</Words>
  <Application>Microsoft Macintosh PowerPoint</Application>
  <PresentationFormat>Affichage à l'écran (16:9)</PresentationFormat>
  <Paragraphs>143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5" baseType="lpstr">
      <vt:lpstr>Arial</vt:lpstr>
      <vt:lpstr>Calibri</vt:lpstr>
      <vt:lpstr>Franklin Gothic Book</vt:lpstr>
      <vt:lpstr>Roboto</vt:lpstr>
      <vt:lpstr>Roboto Condensed</vt:lpstr>
      <vt:lpstr>Roboto Condensed Light</vt:lpstr>
      <vt:lpstr>Roboto Condensed Regular</vt:lpstr>
      <vt:lpstr>Wingdings</vt:lpstr>
      <vt:lpstr>Delmont</vt:lpstr>
      <vt:lpstr>Présentation de l’entreprise</vt:lpstr>
      <vt:lpstr>Données essentielles</vt:lpstr>
      <vt:lpstr>Présentation PowerPoint</vt:lpstr>
      <vt:lpstr>Marqueurs clés</vt:lpstr>
      <vt:lpstr>Les équipes</vt:lpstr>
      <vt:lpstr>Les produits phare</vt:lpstr>
      <vt:lpstr>L’imagerie</vt:lpstr>
      <vt:lpstr>L’instrumentation hystéroscopique</vt:lpstr>
      <vt:lpstr>La colposcopie</vt:lpstr>
      <vt:lpstr>La pompe d’irrigation</vt:lpstr>
      <vt:lpstr>La gamme laparoscopique</vt:lpstr>
      <vt:lpstr>Les services</vt:lpstr>
      <vt:lpstr>Réglementaire</vt:lpstr>
      <vt:lpstr>Recherche &amp; Développement</vt:lpstr>
      <vt:lpstr>Marketing</vt:lpstr>
      <vt:lpstr>Merci de votre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</dc:title>
  <dc:creator>Elodie CHENEY</dc:creator>
  <cp:lastModifiedBy>Elodie CHENEY</cp:lastModifiedBy>
  <cp:revision>420</cp:revision>
  <dcterms:created xsi:type="dcterms:W3CDTF">2017-02-22T08:05:59Z</dcterms:created>
  <dcterms:modified xsi:type="dcterms:W3CDTF">2021-01-27T14:33:22Z</dcterms:modified>
</cp:coreProperties>
</file>