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7" r:id="rId4"/>
    <p:sldId id="260" r:id="rId5"/>
    <p:sldId id="294" r:id="rId6"/>
    <p:sldId id="264" r:id="rId7"/>
    <p:sldId id="295" r:id="rId8"/>
    <p:sldId id="284" r:id="rId9"/>
    <p:sldId id="296" r:id="rId10"/>
    <p:sldId id="286" r:id="rId11"/>
    <p:sldId id="287" r:id="rId12"/>
    <p:sldId id="288" r:id="rId13"/>
    <p:sldId id="293" r:id="rId14"/>
    <p:sldId id="292" r:id="rId15"/>
    <p:sldId id="290" r:id="rId16"/>
    <p:sldId id="283" r:id="rId17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odie CHENEY" initials="E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EF3"/>
    <a:srgbClr val="2B000E"/>
    <a:srgbClr val="8F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8" autoAdjust="0"/>
    <p:restoredTop sz="90068" autoAdjust="0"/>
  </p:normalViewPr>
  <p:slideViewPr>
    <p:cSldViewPr snapToGrid="0" snapToObjects="1">
      <p:cViewPr varScale="1">
        <p:scale>
          <a:sx n="153" d="100"/>
          <a:sy n="153" d="100"/>
        </p:scale>
        <p:origin x="1120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r>
              <a:rPr lang="fr-FR" sz="1800" b="1" i="0" u="none" strike="noStrike" baseline="0" dirty="0">
                <a:effectLst/>
              </a:rPr>
              <a:t>Turnover (K€)</a:t>
            </a:r>
            <a:endParaRPr lang="fr-FR" sz="1800" dirty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65981208407173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55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2B5-8F4F-8EF8-EBEADF62CA3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B5-8F4F-8EF8-EBEADF62CA3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B5-8F4F-8EF8-EBEADF62CA3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B5-8F4F-8EF8-EBEADF62CA3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71-864D-B1DC-9FA9BAA229A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CB-5548-ABF0-4AEDB6BE27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Feuil1!$A$2:$A$7</c:f>
              <c:strCach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B 2021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55</c:v>
                </c:pt>
                <c:pt idx="1">
                  <c:v>580</c:v>
                </c:pt>
                <c:pt idx="2">
                  <c:v>620</c:v>
                </c:pt>
                <c:pt idx="3">
                  <c:v>985</c:v>
                </c:pt>
                <c:pt idx="4" formatCode="#,##0">
                  <c:v>1670</c:v>
                </c:pt>
                <c:pt idx="5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B5-8F4F-8EF8-EBEADF62CA3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Export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elete val="1"/>
          </c:dLbls>
          <c:cat>
            <c:strRef>
              <c:f>Feuil1!$A$2:$A$7</c:f>
              <c:strCach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B 2021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0</c:v>
                </c:pt>
                <c:pt idx="1">
                  <c:v>130</c:v>
                </c:pt>
                <c:pt idx="2">
                  <c:v>880</c:v>
                </c:pt>
                <c:pt idx="3" formatCode="#,##0">
                  <c:v>1215</c:v>
                </c:pt>
                <c:pt idx="4" formatCode="#,##0">
                  <c:v>1141</c:v>
                </c:pt>
                <c:pt idx="5">
                  <c:v>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B5-8F4F-8EF8-EBEADF62CA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68685856"/>
        <c:axId val="268686416"/>
      </c:barChart>
      <c:catAx>
        <c:axId val="26868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8686416"/>
        <c:crosses val="autoZero"/>
        <c:auto val="1"/>
        <c:lblAlgn val="ctr"/>
        <c:lblOffset val="100"/>
        <c:noMultiLvlLbl val="0"/>
      </c:catAx>
      <c:valAx>
        <c:axId val="2686864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6868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945E3-B4D5-CE4D-B4E1-CC8A5671936D}" type="datetimeFigureOut">
              <a:rPr lang="fr-FR" smtClean="0"/>
              <a:t>27/01/2021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C7C8D-2F63-4F42-8960-43B8087B05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29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1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49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248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485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19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678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071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70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561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3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609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759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869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93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390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questions ? </a:t>
            </a:r>
            <a:r>
              <a:rPr lang="fr-FR" dirty="0" err="1"/>
              <a:t>Qques</a:t>
            </a:r>
            <a:r>
              <a:rPr lang="fr-FR" dirty="0"/>
              <a:t> remerciements</a:t>
            </a:r>
            <a:r>
              <a:rPr lang="is-IS" dirty="0"/>
              <a:t>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C7C8D-2F63-4F42-8960-43B8087B059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6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27/01/2021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chart" Target="../charts/chart1.xml"/><Relationship Id="rId4" Type="http://schemas.openxmlformats.org/officeDocument/2006/relationships/image" Target="../media/image10.pn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image" Target="../media/image53.jpeg"/><Relationship Id="rId5" Type="http://schemas.openxmlformats.org/officeDocument/2006/relationships/image" Target="../media/image47.jpg"/><Relationship Id="rId10" Type="http://schemas.openxmlformats.org/officeDocument/2006/relationships/image" Target="../media/image52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Company</a:t>
            </a:r>
            <a:r>
              <a:rPr lang="fr-FR" dirty="0"/>
              <a:t> Profile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KEY DATA</a:t>
            </a:r>
          </a:p>
        </p:txBody>
      </p:sp>
    </p:spTree>
    <p:extLst>
      <p:ext uri="{BB962C8B-B14F-4D97-AF65-F5344CB8AC3E}">
        <p14:creationId xmlns:p14="http://schemas.microsoft.com/office/powerpoint/2010/main" val="24327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04041" cy="449842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269" y="3501"/>
            <a:ext cx="8881241" cy="44984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042" y="2194784"/>
            <a:ext cx="6064468" cy="3836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10" y="2194784"/>
            <a:ext cx="5990897" cy="3853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0510" y="2578413"/>
            <a:ext cx="9154510" cy="2565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dirty="0">
                <a:latin typeface="Roboto Condensed" pitchFamily="2" charset="0"/>
                <a:ea typeface="Roboto Condensed" pitchFamily="2" charset="0"/>
              </a:rPr>
              <a:t>Ces solutions reposent sur les deux piliers que sont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	Des sets d'instruments de chirurgie plus respectueux de l'intégrité de la patiente.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Roboto Condensed" pitchFamily="2" charset="0"/>
                <a:ea typeface="Roboto Condensed" pitchFamily="2" charset="0"/>
              </a:rPr>
              <a:t> 	Une station d'imagerie moderne, exploitant pleinement les possibilités offertes par internet et le Cloud.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18686" y="3227994"/>
            <a:ext cx="7296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Roboto Condensed" pitchFamily="2" charset="0"/>
                <a:ea typeface="Roboto Condensed" pitchFamily="2" charset="0"/>
              </a:rPr>
              <a:t>Our ambition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Delmont imaging’s mission is to improve the care and management of all patients, regardless of age and future, by providing the profession with innovative, effective and less traumatic solutions.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Our products are in line with the general trend of the outpatient surgery and more particularly with the</a:t>
            </a: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«See &amp; Treat» concepts.</a:t>
            </a:r>
          </a:p>
        </p:txBody>
      </p:sp>
    </p:spTree>
    <p:extLst>
      <p:ext uri="{BB962C8B-B14F-4D97-AF65-F5344CB8AC3E}">
        <p14:creationId xmlns:p14="http://schemas.microsoft.com/office/powerpoint/2010/main" val="325751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Key markers</a:t>
            </a:r>
          </a:p>
        </p:txBody>
      </p:sp>
      <p:pic>
        <p:nvPicPr>
          <p:cNvPr id="1032" name="Picture 8" descr="Résultat de recherche d'images pour &quot;logo tribunal de commerce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25" y="1354504"/>
            <a:ext cx="758470" cy="688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542358" y="1229266"/>
            <a:ext cx="248784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SAS </a:t>
            </a: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registered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 in </a:t>
            </a: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January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 2016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r>
              <a:rPr lang="fr-FR" sz="1050" dirty="0">
                <a:latin typeface="Roboto Condensed" pitchFamily="2" charset="0"/>
                <a:ea typeface="Roboto Condensed" pitchFamily="2" charset="0"/>
              </a:rPr>
              <a:t>RCS Marseille : 817 710 411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42358" y="1698625"/>
            <a:ext cx="248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Initial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equity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200 K€ </a:t>
            </a:r>
          </a:p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Fundraising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800 K€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over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two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years</a:t>
            </a:r>
            <a:endParaRPr lang="fr-FR" sz="12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116983" y="3039855"/>
            <a:ext cx="181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Head Office: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Athélia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V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390, Avenue du Mistral</a:t>
            </a: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13600 La Ciotat - France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073960" y="4199838"/>
            <a:ext cx="1775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 Condensed" pitchFamily="2" charset="0"/>
                <a:ea typeface="Roboto Condensed" pitchFamily="2" charset="0"/>
              </a:rPr>
              <a:t>Offices : 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228 rue de la Convention, 75015 Paris - France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291" y="4205503"/>
            <a:ext cx="172667" cy="27571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4892" y="3039855"/>
            <a:ext cx="172092" cy="275710"/>
          </a:xfrm>
          <a:prstGeom prst="rect">
            <a:avLst/>
          </a:prstGeom>
        </p:spPr>
      </p:pic>
      <p:graphicFrame>
        <p:nvGraphicFramePr>
          <p:cNvPr id="32" name="Graphique 31"/>
          <p:cNvGraphicFramePr/>
          <p:nvPr>
            <p:extLst>
              <p:ext uri="{D42A27DB-BD31-4B8C-83A1-F6EECF244321}">
                <p14:modId xmlns:p14="http://schemas.microsoft.com/office/powerpoint/2010/main" val="3015742135"/>
              </p:ext>
            </p:extLst>
          </p:nvPr>
        </p:nvGraphicFramePr>
        <p:xfrm>
          <a:off x="4698460" y="252571"/>
          <a:ext cx="4150674" cy="2397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1542358" y="2689758"/>
            <a:ext cx="2722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ISO 13 485 Certification, version 2016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CE certificate for Class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IIa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and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IIb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products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562161" y="1487756"/>
            <a:ext cx="453970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710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160239" y="1272457"/>
            <a:ext cx="58221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1 500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808561" y="1037596"/>
            <a:ext cx="58221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2 200</a:t>
            </a:r>
          </a:p>
        </p:txBody>
      </p:sp>
      <p:pic>
        <p:nvPicPr>
          <p:cNvPr id="1026" name="Picture 2" descr="RÃ©sultat de recherche d'images pour &quot;SIQ slovenia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92" y="2735772"/>
            <a:ext cx="853013" cy="36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B5F824-ABAF-BD42-BC85-95899698C50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01"/>
          <a:stretch/>
        </p:blipFill>
        <p:spPr>
          <a:xfrm>
            <a:off x="493521" y="3669560"/>
            <a:ext cx="956157" cy="1251335"/>
          </a:xfrm>
          <a:prstGeom prst="roundRect">
            <a:avLst>
              <a:gd name="adj" fmla="val 713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C48964A-F1BF-D049-A59F-42D87A224731}"/>
              </a:ext>
            </a:extLst>
          </p:cNvPr>
          <p:cNvSpPr txBox="1"/>
          <p:nvPr/>
        </p:nvSpPr>
        <p:spPr>
          <a:xfrm>
            <a:off x="1542358" y="4064394"/>
            <a:ext cx="2722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An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eco-responsible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approach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highly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committed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127893F-D39D-B443-BF3B-B2BB54B693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310" b="8483"/>
          <a:stretch/>
        </p:blipFill>
        <p:spPr>
          <a:xfrm>
            <a:off x="4986986" y="4112025"/>
            <a:ext cx="1624711" cy="901249"/>
          </a:xfrm>
          <a:prstGeom prst="roundRect">
            <a:avLst>
              <a:gd name="adj" fmla="val 336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8D81E1-51DE-974D-99AD-A58C49C920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606" b="6042"/>
          <a:stretch/>
        </p:blipFill>
        <p:spPr>
          <a:xfrm>
            <a:off x="4986985" y="2879164"/>
            <a:ext cx="1624712" cy="935003"/>
          </a:xfrm>
          <a:prstGeom prst="roundRect">
            <a:avLst>
              <a:gd name="adj" fmla="val 47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83C8CD8-5E18-2044-A092-4CADEBCC55C9}"/>
              </a:ext>
            </a:extLst>
          </p:cNvPr>
          <p:cNvSpPr txBox="1"/>
          <p:nvPr/>
        </p:nvSpPr>
        <p:spPr>
          <a:xfrm>
            <a:off x="8041456" y="637460"/>
            <a:ext cx="713657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B 3 500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4E7830F-DC19-8443-88A6-E9D7304A92D6}"/>
              </a:ext>
            </a:extLst>
          </p:cNvPr>
          <p:cNvSpPr txBox="1"/>
          <p:nvPr/>
        </p:nvSpPr>
        <p:spPr>
          <a:xfrm>
            <a:off x="7470302" y="830640"/>
            <a:ext cx="582211" cy="276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97" b="1" dirty="0"/>
              <a:t>2 811</a:t>
            </a:r>
          </a:p>
        </p:txBody>
      </p:sp>
    </p:spTree>
    <p:extLst>
      <p:ext uri="{BB962C8B-B14F-4D97-AF65-F5344CB8AC3E}">
        <p14:creationId xmlns:p14="http://schemas.microsoft.com/office/powerpoint/2010/main" val="53671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1" y="205979"/>
            <a:ext cx="3466204" cy="857250"/>
          </a:xfrm>
        </p:spPr>
        <p:txBody>
          <a:bodyPr>
            <a:normAutofit/>
          </a:bodyPr>
          <a:lstStyle/>
          <a:p>
            <a:r>
              <a:rPr lang="fr-FR" dirty="0"/>
              <a:t>The teams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19825" y="1128589"/>
            <a:ext cx="3850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" pitchFamily="2" charset="0"/>
                <a:ea typeface="Roboto" pitchFamily="2" charset="0"/>
              </a:rPr>
              <a:t>Our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advisers</a:t>
            </a:r>
            <a:r>
              <a:rPr lang="fr-FR" sz="1200" b="1" dirty="0">
                <a:latin typeface="Roboto" pitchFamily="2" charset="0"/>
                <a:ea typeface="Roboto" pitchFamily="2" charset="0"/>
              </a:rPr>
              <a:t> and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some</a:t>
            </a:r>
            <a:r>
              <a:rPr lang="fr-FR" sz="1200" b="1" dirty="0">
                <a:latin typeface="Roboto" pitchFamily="2" charset="0"/>
                <a:ea typeface="Roboto" pitchFamily="2" charset="0"/>
              </a:rPr>
              <a:t> of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our</a:t>
            </a:r>
            <a:r>
              <a:rPr lang="fr-FR" sz="1200" b="1" dirty="0">
                <a:latin typeface="Roboto" pitchFamily="2" charset="0"/>
                <a:ea typeface="Roboto" pitchFamily="2" charset="0"/>
              </a:rPr>
              <a:t>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users</a:t>
            </a:r>
            <a:r>
              <a:rPr lang="fr-FR" sz="1200" b="1" dirty="0">
                <a:latin typeface="Roboto" pitchFamily="2" charset="0"/>
                <a:ea typeface="Roboto" pitchFamily="2" charset="0"/>
              </a:rPr>
              <a:t>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around</a:t>
            </a:r>
            <a:r>
              <a:rPr lang="fr-FR" sz="1200" b="1" dirty="0">
                <a:latin typeface="Roboto" pitchFamily="2" charset="0"/>
                <a:ea typeface="Roboto" pitchFamily="2" charset="0"/>
              </a:rPr>
              <a:t> the world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43652" y="1573079"/>
            <a:ext cx="163577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Hervé Fernandez</a:t>
            </a:r>
          </a:p>
          <a:p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Dpt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, Head OB/GYN of KB. Paris</a:t>
            </a:r>
          </a:p>
          <a:p>
            <a:r>
              <a:rPr lang="fr-FR" sz="600" b="1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President</a:t>
            </a:r>
            <a:r>
              <a:rPr lang="fr-FR" sz="600" b="1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of the </a:t>
            </a:r>
            <a:r>
              <a:rPr lang="fr-FR" sz="600" b="1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scientific</a:t>
            </a:r>
            <a:r>
              <a:rPr lang="fr-FR" sz="600" b="1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600" b="1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council</a:t>
            </a:r>
            <a:endParaRPr lang="fr-FR" sz="600" b="1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3456" y="1580285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Olivier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Chanelles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Château’s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medical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center. Paris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1" y="1613100"/>
            <a:ext cx="291665" cy="29166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43" y="1613100"/>
            <a:ext cx="291665" cy="2916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107" y="2852295"/>
            <a:ext cx="295202" cy="29520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" y="3433515"/>
            <a:ext cx="297412" cy="2974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" y="2854064"/>
            <a:ext cx="291664" cy="29166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5639" y="3395661"/>
            <a:ext cx="124521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Jan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Palmø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Holbaek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Hopsital</a:t>
            </a:r>
            <a:r>
              <a:rPr lang="fr-FR" sz="900" i="1" dirty="0"/>
              <a:t>.</a:t>
            </a:r>
            <a:endParaRPr lang="fr-FR" sz="7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322911" y="2822924"/>
            <a:ext cx="141678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Ettore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Cicinelli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Polyclinic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of Bari.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0867" y="2807971"/>
            <a:ext cx="152985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Grigoris</a:t>
            </a:r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Grimbizis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Genesis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Hospital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Thessaloniki</a:t>
            </a:r>
            <a:r>
              <a:rPr lang="fr-FR" sz="900" i="1" dirty="0"/>
              <a:t>.</a:t>
            </a:r>
            <a:endParaRPr lang="fr-FR" sz="7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4300849" y="556870"/>
            <a:ext cx="583095" cy="635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2800" dirty="0"/>
              <a:t>10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950226" y="644028"/>
            <a:ext cx="1167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Employees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at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headquarters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31" name="Titre 1"/>
          <p:cNvSpPr txBox="1">
            <a:spLocks/>
          </p:cNvSpPr>
          <p:nvPr/>
        </p:nvSpPr>
        <p:spPr>
          <a:xfrm>
            <a:off x="6602918" y="1305142"/>
            <a:ext cx="583095" cy="439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3600" dirty="0"/>
              <a:t>36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7251253" y="1226720"/>
            <a:ext cx="1236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Partners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worldwide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F8191283-F627-664B-945E-F1B40CF1F408}"/>
              </a:ext>
            </a:extLst>
          </p:cNvPr>
          <p:cNvSpPr txBox="1">
            <a:spLocks/>
          </p:cNvSpPr>
          <p:nvPr/>
        </p:nvSpPr>
        <p:spPr>
          <a:xfrm>
            <a:off x="4310534" y="1232688"/>
            <a:ext cx="583095" cy="52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2800" dirty="0"/>
              <a:t>12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2C1533C-D175-A040-A097-C21F03443E2D}"/>
              </a:ext>
            </a:extLst>
          </p:cNvPr>
          <p:cNvSpPr txBox="1"/>
          <p:nvPr/>
        </p:nvSpPr>
        <p:spPr>
          <a:xfrm>
            <a:off x="4950226" y="1248794"/>
            <a:ext cx="911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Agents in France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B97169AE-2493-3840-B00C-9F7FA53AF95C}"/>
              </a:ext>
            </a:extLst>
          </p:cNvPr>
          <p:cNvSpPr txBox="1">
            <a:spLocks/>
          </p:cNvSpPr>
          <p:nvPr/>
        </p:nvSpPr>
        <p:spPr>
          <a:xfrm>
            <a:off x="6658163" y="625636"/>
            <a:ext cx="472606" cy="498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8F467F"/>
                </a:solidFill>
                <a:latin typeface="Roboto Condensed"/>
                <a:ea typeface="+mj-ea"/>
                <a:cs typeface="Roboto Condensed Bold"/>
              </a:defRPr>
            </a:lvl1pPr>
          </a:lstStyle>
          <a:p>
            <a:r>
              <a:rPr lang="fr-FR" sz="2800" dirty="0"/>
              <a:t>8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008A785-C7DF-E947-A71E-13B9E8810CA3}"/>
              </a:ext>
            </a:extLst>
          </p:cNvPr>
          <p:cNvSpPr txBox="1"/>
          <p:nvPr/>
        </p:nvSpPr>
        <p:spPr>
          <a:xfrm>
            <a:off x="7251253" y="729092"/>
            <a:ext cx="1539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International agents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7BF038-EA2D-724F-9299-96776DC9408E}"/>
              </a:ext>
            </a:extLst>
          </p:cNvPr>
          <p:cNvSpPr/>
          <p:nvPr/>
        </p:nvSpPr>
        <p:spPr>
          <a:xfrm>
            <a:off x="2335011" y="4646402"/>
            <a:ext cx="15522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Farid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Benaibouche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Sidi Yahia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Clinic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Alger</a:t>
            </a:r>
            <a:endParaRPr lang="fr-FR" sz="6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FA062C-1096-374D-BA3C-A373E5F000D8}"/>
              </a:ext>
            </a:extLst>
          </p:cNvPr>
          <p:cNvSpPr/>
          <p:nvPr/>
        </p:nvSpPr>
        <p:spPr>
          <a:xfrm>
            <a:off x="432966" y="4637122"/>
            <a:ext cx="14262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Nabil Moulay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Capitale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Clinic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Rabat.</a:t>
            </a:r>
          </a:p>
        </p:txBody>
      </p:sp>
      <p:pic>
        <p:nvPicPr>
          <p:cNvPr id="13" name="Image 12" descr="Une image contenant assis, tenant, ordinateur, blanc&#10;&#10;Description générée automatiquement">
            <a:extLst>
              <a:ext uri="{FF2B5EF4-FFF2-40B4-BE49-F238E27FC236}">
                <a16:creationId xmlns:a16="http://schemas.microsoft.com/office/drawing/2014/main" id="{32282635-F66C-FB41-9468-D3F03C478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3876" y="3439261"/>
            <a:ext cx="291666" cy="291666"/>
          </a:xfrm>
          <a:prstGeom prst="rect">
            <a:avLst/>
          </a:prstGeom>
        </p:spPr>
      </p:pic>
      <p:pic>
        <p:nvPicPr>
          <p:cNvPr id="17" name="Image 16" descr="Une image contenant blanc, assis, ordinateur, rouge&#10;&#10;Description générée automatiquement">
            <a:extLst>
              <a:ext uri="{FF2B5EF4-FFF2-40B4-BE49-F238E27FC236}">
                <a16:creationId xmlns:a16="http://schemas.microsoft.com/office/drawing/2014/main" id="{C02DD115-D6BB-9E49-8CD9-013381589D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5974" y="4668260"/>
            <a:ext cx="291666" cy="29166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7FA22F2-8135-8C4D-ABB7-70FDBF31C8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50" y="4672664"/>
            <a:ext cx="291665" cy="291665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E4ED6433-1FFE-B94B-BC72-E66A23D34971}"/>
              </a:ext>
            </a:extLst>
          </p:cNvPr>
          <p:cNvSpPr txBox="1"/>
          <p:nvPr/>
        </p:nvSpPr>
        <p:spPr>
          <a:xfrm>
            <a:off x="4300849" y="254713"/>
            <a:ext cx="4317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Roboto" pitchFamily="2" charset="0"/>
                <a:ea typeface="Roboto" pitchFamily="2" charset="0"/>
              </a:rPr>
              <a:t>Our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presence</a:t>
            </a:r>
            <a:r>
              <a:rPr lang="fr-FR" sz="1200" b="1" dirty="0">
                <a:latin typeface="Roboto" pitchFamily="2" charset="0"/>
                <a:ea typeface="Roboto" pitchFamily="2" charset="0"/>
              </a:rPr>
              <a:t> in the </a:t>
            </a:r>
            <a:r>
              <a:rPr lang="fr-FR" sz="1200" b="1" dirty="0" err="1">
                <a:latin typeface="Roboto" pitchFamily="2" charset="0"/>
                <a:ea typeface="Roboto" pitchFamily="2" charset="0"/>
              </a:rPr>
              <a:t>field</a:t>
            </a:r>
            <a:endParaRPr lang="fr-FR" sz="12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6A887E-8019-774B-A1B2-93B0D213F3EF}"/>
              </a:ext>
            </a:extLst>
          </p:cNvPr>
          <p:cNvSpPr/>
          <p:nvPr/>
        </p:nvSpPr>
        <p:spPr>
          <a:xfrm>
            <a:off x="2322911" y="3405249"/>
            <a:ext cx="197793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Prudence Aquino-Aquino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St.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Luke’s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medical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center. Philippines</a:t>
            </a:r>
            <a:endParaRPr lang="fr-FR" sz="8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A4D59E-0D56-3C41-BDF8-FE8830ADB874}"/>
              </a:ext>
            </a:extLst>
          </p:cNvPr>
          <p:cNvSpPr/>
          <p:nvPr/>
        </p:nvSpPr>
        <p:spPr>
          <a:xfrm>
            <a:off x="432966" y="2203561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Gil Dubernard</a:t>
            </a: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Croix-Rousse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Hospital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Lyon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BA68FCF2-B4AD-0E45-A8A3-E331E2A9D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3" y="2236376"/>
            <a:ext cx="291665" cy="291665"/>
          </a:xfrm>
          <a:prstGeom prst="rect">
            <a:avLst/>
          </a:prstGeom>
        </p:spPr>
      </p:pic>
      <p:pic>
        <p:nvPicPr>
          <p:cNvPr id="14" name="Image 13" descr="Une image contenant assis, rouge, noir, avant&#10;&#10;Description générée automatiquement">
            <a:extLst>
              <a:ext uri="{FF2B5EF4-FFF2-40B4-BE49-F238E27FC236}">
                <a16:creationId xmlns:a16="http://schemas.microsoft.com/office/drawing/2014/main" id="{244C1606-5B6D-F148-AA94-20239C9BC4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0839" y="4060807"/>
            <a:ext cx="291667" cy="2916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0A991F-605D-224A-8217-D229A18913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50" y="4053122"/>
            <a:ext cx="291665" cy="29166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3EDCDB7-23A0-8F43-82A2-5D66F1CA1293}"/>
              </a:ext>
            </a:extLst>
          </p:cNvPr>
          <p:cNvSpPr/>
          <p:nvPr/>
        </p:nvSpPr>
        <p:spPr>
          <a:xfrm>
            <a:off x="2365993" y="4021982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Dr. Elie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Sneifer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Snaifer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Clinic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Beirut</a:t>
            </a:r>
            <a:endParaRPr lang="fr-FR" sz="7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DC83FD5-FA59-6047-AF2A-1530DFFE7084}"/>
              </a:ext>
            </a:extLst>
          </p:cNvPr>
          <p:cNvSpPr/>
          <p:nvPr/>
        </p:nvSpPr>
        <p:spPr>
          <a:xfrm>
            <a:off x="432966" y="4029668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Tô</a:t>
            </a:r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Minh </a:t>
            </a:r>
            <a:r>
              <a:rPr lang="vi-VN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Hương</a:t>
            </a:r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</a:p>
          <a:p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Vinmec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Hospital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Ha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Noi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962A0CA-0672-124B-A97C-A9497E9A0B59}"/>
              </a:ext>
            </a:extLst>
          </p:cNvPr>
          <p:cNvSpPr/>
          <p:nvPr/>
        </p:nvSpPr>
        <p:spPr>
          <a:xfrm>
            <a:off x="2346359" y="2198504"/>
            <a:ext cx="175212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Prof. Aubert </a:t>
            </a:r>
            <a:r>
              <a:rPr lang="fr-FR" sz="1000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Agostini</a:t>
            </a:r>
            <a:endParaRPr lang="fr-FR" sz="1000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  <a:p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Conception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Hospital</a:t>
            </a:r>
            <a:r>
              <a:rPr lang="fr-FR" sz="700" i="1" dirty="0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. </a:t>
            </a:r>
            <a:r>
              <a:rPr lang="fr-FR" sz="700" i="1" dirty="0" err="1">
                <a:solidFill>
                  <a:srgbClr val="20000D"/>
                </a:solidFill>
                <a:latin typeface="Roboto" pitchFamily="2" charset="0"/>
                <a:ea typeface="Roboto" pitchFamily="2" charset="0"/>
              </a:rPr>
              <a:t>Marseilles</a:t>
            </a:r>
            <a:endParaRPr lang="fr-FR" sz="700" i="1" dirty="0">
              <a:solidFill>
                <a:srgbClr val="20000D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DC54F75-33A6-BF45-BBF3-1F1D4A6F9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546" y="2231319"/>
            <a:ext cx="291665" cy="29166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944C8FC-B309-5D4F-9BD8-624B661BB2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6866" y="1607493"/>
            <a:ext cx="5249932" cy="382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7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KEY </a:t>
            </a:r>
            <a:r>
              <a:rPr lang="fr-FR" dirty="0" err="1"/>
              <a:t>produCTS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581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Imaging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635" y="1565063"/>
            <a:ext cx="3410033" cy="357843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50" y="2467880"/>
            <a:ext cx="1834757" cy="5862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50" y="4189352"/>
            <a:ext cx="2051325" cy="60987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870681" y="705603"/>
            <a:ext cx="494846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+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complete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imaging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column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dedicated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hysteroscopy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in consultation or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ambulatory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rooms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Quality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simplicity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and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efficiency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are the values of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this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solution.</a:t>
            </a:r>
          </a:p>
          <a:p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It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includes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an HD camera, an LED light source, a compact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cart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and an iPad Pro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with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applications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that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can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be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downloaded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from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the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AppleStore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</a:t>
            </a:r>
            <a:endParaRPr lang="fr-FR" sz="16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70681" y="2468533"/>
            <a:ext cx="314886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allows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patient management,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viewing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of the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video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stream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and to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complete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and high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quality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hysteroscopy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report.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70681" y="4363483"/>
            <a:ext cx="31968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iZap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Allows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control and monitoring of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iCare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E72796-211B-C444-8230-CFE6D0247E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6086" y="3361353"/>
            <a:ext cx="2138252" cy="586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3267EA8-6591-6040-B563-0453EFDA998B}"/>
              </a:ext>
            </a:extLst>
          </p:cNvPr>
          <p:cNvSpPr/>
          <p:nvPr/>
        </p:nvSpPr>
        <p:spPr>
          <a:xfrm>
            <a:off x="3870681" y="3523695"/>
            <a:ext cx="2970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i="1" dirty="0" err="1">
                <a:latin typeface="Roboto Condensed" pitchFamily="2" charset="0"/>
                <a:ea typeface="Roboto Condensed" pitchFamily="2" charset="0"/>
              </a:rPr>
              <a:t>MyReport</a:t>
            </a:r>
            <a:r>
              <a:rPr lang="fr-FR" sz="1100" i="1" dirty="0">
                <a:latin typeface="Roboto Condensed" pitchFamily="2" charset="0"/>
                <a:ea typeface="Roboto Condensed" pitchFamily="2" charset="0"/>
              </a:rPr>
              <a:t> :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App but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with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a </a:t>
            </a:r>
            <a:r>
              <a:rPr lang="fr-FR" sz="1100" dirty="0" err="1">
                <a:latin typeface="Roboto Condensed" pitchFamily="2" charset="0"/>
                <a:ea typeface="Roboto Condensed" pitchFamily="2" charset="0"/>
              </a:rPr>
              <a:t>generic</a:t>
            </a:r>
            <a:r>
              <a:rPr lang="fr-FR" sz="1100" dirty="0">
                <a:latin typeface="Roboto Condensed" pitchFamily="2" charset="0"/>
                <a:ea typeface="Roboto Condensed" pitchFamily="2" charset="0"/>
              </a:rPr>
              <a:t> report.</a:t>
            </a:r>
          </a:p>
        </p:txBody>
      </p:sp>
    </p:spTree>
    <p:extLst>
      <p:ext uri="{BB962C8B-B14F-4D97-AF65-F5344CB8AC3E}">
        <p14:creationId xmlns:p14="http://schemas.microsoft.com/office/powerpoint/2010/main" val="4258096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Hysteroscopic</a:t>
            </a:r>
            <a:r>
              <a:rPr lang="fr-FR" dirty="0"/>
              <a:t> instrumentation</a:t>
            </a:r>
          </a:p>
        </p:txBody>
      </p:sp>
      <p:pic>
        <p:nvPicPr>
          <p:cNvPr id="14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453">
            <a:off x="5528530" y="1278029"/>
            <a:ext cx="3168571" cy="1378942"/>
          </a:xfr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9500" flipH="1">
            <a:off x="5684136" y="2833197"/>
            <a:ext cx="3284988" cy="220273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018" y="1343301"/>
            <a:ext cx="463380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Roboto Condensed" pitchFamily="2" charset="0"/>
                <a:ea typeface="Roboto Condensed" pitchFamily="2" charset="0"/>
              </a:rPr>
              <a:t>Our range of hysteroscopic instrumentation features two key products:</a:t>
            </a: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EasyCare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An energy-free instrument set, combining performance and reduced diameter, making it ideal for nulliparous patients and infertile couples.</a:t>
            </a:r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endParaRPr lang="fr-FR" sz="12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300" b="1" dirty="0" err="1">
                <a:latin typeface="Roboto Condensed" pitchFamily="2" charset="0"/>
                <a:ea typeface="Roboto Condensed" pitchFamily="2" charset="0"/>
              </a:rPr>
              <a:t>ReseCare</a:t>
            </a:r>
            <a:r>
              <a:rPr lang="fr-FR" sz="1300" b="1" dirty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A bipolar </a:t>
            </a:r>
            <a:r>
              <a:rPr lang="en-US" sz="1200" dirty="0" err="1">
                <a:latin typeface="Roboto Condensed" pitchFamily="2" charset="0"/>
                <a:ea typeface="Roboto Condensed" pitchFamily="2" charset="0"/>
              </a:rPr>
              <a:t>resector</a:t>
            </a: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 with a </a:t>
            </a:r>
            <a:r>
              <a:rPr lang="en-US" sz="1200" b="1" dirty="0">
                <a:latin typeface="Roboto Condensed" pitchFamily="2" charset="0"/>
                <a:ea typeface="Roboto Condensed" pitchFamily="2" charset="0"/>
              </a:rPr>
              <a:t>6mm diameter.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The reduced dilatation makes it ideal for nulliparous patients, infertile couples and menopausal women or with a stenotic cervix.</a:t>
            </a:r>
          </a:p>
          <a:p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Our electrodes are available sterile or reusable.</a:t>
            </a:r>
            <a:endParaRPr lang="fr-FR" sz="12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625" y="1542888"/>
            <a:ext cx="1061977" cy="108974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881" y="3359450"/>
            <a:ext cx="1066777" cy="108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1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Colposcopy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333400" y="1735996"/>
            <a:ext cx="4495799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The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ideal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complement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our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solutions for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gynaecology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consulting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rooms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with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the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same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standards of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quality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ergonomics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,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reliability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and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efficiency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. </a:t>
            </a:r>
          </a:p>
          <a:p>
            <a:endParaRPr lang="fr-FR" sz="1300" dirty="0">
              <a:latin typeface="Roboto Condensed" pitchFamily="2" charset="0"/>
              <a:ea typeface="Roboto Condensed" pitchFamily="2" charset="0"/>
            </a:endParaRPr>
          </a:p>
          <a:p>
            <a:endParaRPr lang="fr-FR" sz="13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Several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configurations are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available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for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ergonomics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, magnification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levels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or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choice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of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lens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. A large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list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of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accessories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is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also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300" dirty="0" err="1">
                <a:latin typeface="Roboto Condensed" pitchFamily="2" charset="0"/>
                <a:ea typeface="Roboto Condensed" pitchFamily="2" charset="0"/>
              </a:rPr>
              <a:t>available</a:t>
            </a:r>
            <a:r>
              <a:rPr lang="fr-FR" sz="1300" dirty="0">
                <a:latin typeface="Roboto Condensed" pitchFamily="2" charset="0"/>
                <a:ea typeface="Roboto Condensed" pitchFamily="2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9B34F4-5926-2644-97D7-FE0FEFD9F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36" y="1042540"/>
            <a:ext cx="3302987" cy="38949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35AC44-03B7-8948-9675-3081F5070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468" y="371550"/>
            <a:ext cx="2905136" cy="15407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ED0474-E2C5-6E49-B3FC-C989916D08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00" y="3963793"/>
            <a:ext cx="1834757" cy="5862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2ACA8E-7E8C-3446-A6EB-B32B3E8A8677}"/>
              </a:ext>
            </a:extLst>
          </p:cNvPr>
          <p:cNvSpPr/>
          <p:nvPr/>
        </p:nvSpPr>
        <p:spPr>
          <a:xfrm>
            <a:off x="2432309" y="4026107"/>
            <a:ext cx="3501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Our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imagyn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application has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also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evolved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to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include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colposcopy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reports in addition to </a:t>
            </a:r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hysteroscopy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090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irrigation </a:t>
            </a:r>
            <a:r>
              <a:rPr lang="fr-FR" dirty="0" err="1"/>
              <a:t>pump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t="22438" r="21426" b="15426"/>
          <a:stretch/>
        </p:blipFill>
        <p:spPr>
          <a:xfrm>
            <a:off x="4026006" y="2085439"/>
            <a:ext cx="5096187" cy="325866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15450" y="1267450"/>
            <a:ext cx="83713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The irrigation pump is an essential complement to a quality and </a:t>
            </a:r>
            <a:r>
              <a:rPr lang="en-US" sz="1400" u="sng" dirty="0">
                <a:latin typeface="Roboto Condensed" pitchFamily="2" charset="0"/>
                <a:ea typeface="Roboto Condensed" pitchFamily="2" charset="0"/>
              </a:rPr>
              <a:t>safe</a:t>
            </a:r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 hysteroscopy.</a:t>
            </a:r>
          </a:p>
          <a:p>
            <a:r>
              <a:rPr lang="en-US" sz="1400" b="1" dirty="0" err="1">
                <a:latin typeface="Roboto Condensed" pitchFamily="2" charset="0"/>
                <a:ea typeface="Roboto Condensed" pitchFamily="2" charset="0"/>
              </a:rPr>
              <a:t>iFlow</a:t>
            </a:r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 is mainly proposed in hysteroscopy but its many programs make it suitable to operate also in Urology, Laparoscopy and Arthroscopy.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15450" y="2679770"/>
            <a:ext cx="41686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Roboto Condensed" pitchFamily="2" charset="0"/>
                <a:ea typeface="Roboto Condensed" pitchFamily="2" charset="0"/>
              </a:rPr>
              <a:t>Its</a:t>
            </a:r>
            <a:r>
              <a:rPr lang="fr-FR" sz="1200" dirty="0">
                <a:latin typeface="Roboto Condensed" pitchFamily="2" charset="0"/>
                <a:ea typeface="Roboto Condensed" pitchFamily="2" charset="0"/>
              </a:rPr>
              <a:t> main key points: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Accurate pressure measurement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Controlled suction via 2 speeds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RFID control of irrigation tubes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Clear display of key information and alerts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Easy handling of the pump and tubing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Roboto Condensed" pitchFamily="2" charset="0"/>
                <a:ea typeface="Roboto Condensed" pitchFamily="2" charset="0"/>
              </a:rPr>
              <a:t>Automatic deficit calculation</a:t>
            </a:r>
          </a:p>
        </p:txBody>
      </p:sp>
    </p:spTree>
    <p:extLst>
      <p:ext uri="{BB962C8B-B14F-4D97-AF65-F5344CB8AC3E}">
        <p14:creationId xmlns:p14="http://schemas.microsoft.com/office/powerpoint/2010/main" val="1453875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7356">
            <a:off x="4154239" y="1146149"/>
            <a:ext cx="4076596" cy="155482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</a:t>
            </a:r>
            <a:r>
              <a:rPr lang="fr-FR" dirty="0" err="1"/>
              <a:t>laparoscopic</a:t>
            </a:r>
            <a:r>
              <a:rPr lang="fr-FR" dirty="0"/>
              <a:t> range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757" y="2779411"/>
            <a:ext cx="3402704" cy="9528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7001" y="3470909"/>
            <a:ext cx="3722140" cy="9668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75568" y="4190720"/>
            <a:ext cx="4398818" cy="5658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7760" y="1224140"/>
            <a:ext cx="75156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This new catalogue contains more than 150 referenced instruments such as:</a:t>
            </a:r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Laparoscopes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Trocars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Grasping and dissecting forceps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Biopsy instruments and scissors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Suture and ligature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Accessories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Roboto Condensed" pitchFamily="2" charset="0"/>
                <a:ea typeface="Roboto Condensed" pitchFamily="2" charset="0"/>
              </a:rPr>
              <a:t>Uterine manipulators 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</a:p>
          <a:p>
            <a:endParaRPr lang="fr-FR" sz="1400" dirty="0">
              <a:solidFill>
                <a:srgbClr val="FF0000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9444"/>
          <a:stretch/>
        </p:blipFill>
        <p:spPr>
          <a:xfrm rot="12780699">
            <a:off x="920415" y="2875621"/>
            <a:ext cx="2459698" cy="242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DEPARTMENTS</a:t>
            </a:r>
          </a:p>
        </p:txBody>
      </p:sp>
    </p:spTree>
    <p:extLst>
      <p:ext uri="{BB962C8B-B14F-4D97-AF65-F5344CB8AC3E}">
        <p14:creationId xmlns:p14="http://schemas.microsoft.com/office/powerpoint/2010/main" val="349323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Regulatory</a:t>
            </a:r>
            <a:endParaRPr lang="fr-FR" dirty="0"/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6CB887C2-4A73-8646-B421-3AE2CEA64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1430"/>
            <a:ext cx="9144000" cy="41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56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Research</a:t>
            </a:r>
            <a:r>
              <a:rPr lang="fr-FR" dirty="0"/>
              <a:t> &amp; </a:t>
            </a:r>
            <a:r>
              <a:rPr lang="fr-FR" dirty="0" err="1"/>
              <a:t>Development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43462" y="1402199"/>
            <a:ext cx="8457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Innovation is in our DNA and at the very core of the company’s activity, with the firm commitment to provide surgeons with ever more efficient tools respecting patients</a:t>
            </a:r>
          </a:p>
          <a:p>
            <a:endParaRPr lang="en-US" sz="14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Our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list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of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projects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covers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a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wide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variety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of topics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ranging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from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dirty="0" err="1">
                <a:latin typeface="Roboto Condensed" pitchFamily="2" charset="0"/>
                <a:ea typeface="Roboto Condensed" pitchFamily="2" charset="0"/>
              </a:rPr>
              <a:t>surgical</a:t>
            </a:r>
            <a:r>
              <a:rPr lang="fr-FR" sz="1400" dirty="0">
                <a:latin typeface="Roboto Condensed" pitchFamily="2" charset="0"/>
                <a:ea typeface="Roboto Condensed" pitchFamily="2" charset="0"/>
              </a:rPr>
              <a:t> instrumentation to new Apple applications!</a:t>
            </a:r>
          </a:p>
          <a:p>
            <a:endParaRPr lang="fr-FR" sz="14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en-US" sz="1400" dirty="0">
                <a:latin typeface="Roboto Condensed" pitchFamily="2" charset="0"/>
                <a:ea typeface="Roboto Condensed" pitchFamily="2" charset="0"/>
              </a:rPr>
              <a:t>Delmont already applied for several patents.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225" y="3163656"/>
            <a:ext cx="3148781" cy="171258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48" r="28069"/>
          <a:stretch/>
        </p:blipFill>
        <p:spPr>
          <a:xfrm>
            <a:off x="3583959" y="3167799"/>
            <a:ext cx="3423359" cy="17084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1271" y="3167799"/>
            <a:ext cx="1666568" cy="17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A7FF3AF-045F-F349-B052-5DF9FCB99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2" y="3395207"/>
            <a:ext cx="2138108" cy="160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Marketing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041" y="1192610"/>
            <a:ext cx="356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Participation in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numerous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workshops</a:t>
            </a:r>
          </a:p>
        </p:txBody>
      </p:sp>
      <p:pic>
        <p:nvPicPr>
          <p:cNvPr id="14" name="Image 13" descr="Une image contenant intérieur, personne, homme, debout&#10;&#10;Description générée automatiquement">
            <a:extLst>
              <a:ext uri="{FF2B5EF4-FFF2-40B4-BE49-F238E27FC236}">
                <a16:creationId xmlns:a16="http://schemas.microsoft.com/office/drawing/2014/main" id="{BE0BDA48-5A00-3245-9B53-27D795D90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397" y="2842022"/>
            <a:ext cx="1617033" cy="2156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 descr="Une image contenant intérieur, homme, debout, cuisine&#10;&#10;Description générée automatiquement">
            <a:extLst>
              <a:ext uri="{FF2B5EF4-FFF2-40B4-BE49-F238E27FC236}">
                <a16:creationId xmlns:a16="http://schemas.microsoft.com/office/drawing/2014/main" id="{40AAC2D9-2E6F-3644-9ECA-D2928FDF17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63"/>
          <a:stretch/>
        </p:blipFill>
        <p:spPr>
          <a:xfrm>
            <a:off x="4669710" y="3235280"/>
            <a:ext cx="2290704" cy="1811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C7D4B-E0D1-994A-A7F4-0B2F68113B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364" b="6306"/>
          <a:stretch/>
        </p:blipFill>
        <p:spPr>
          <a:xfrm>
            <a:off x="447043" y="1624246"/>
            <a:ext cx="1861997" cy="189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ADD125-990C-7944-8F44-2B0354EE89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0738" y="2473638"/>
            <a:ext cx="1737687" cy="2316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A308DAE-CACC-E041-917C-B7362856543C}"/>
              </a:ext>
            </a:extLst>
          </p:cNvPr>
          <p:cNvSpPr txBox="1"/>
          <p:nvPr/>
        </p:nvSpPr>
        <p:spPr>
          <a:xfrm>
            <a:off x="4003153" y="108776"/>
            <a:ext cx="4848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Participation in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many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congresses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and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webinars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32D388-385C-FF46-A256-0F9A3401DE4A}"/>
              </a:ext>
            </a:extLst>
          </p:cNvPr>
          <p:cNvSpPr txBox="1"/>
          <p:nvPr/>
        </p:nvSpPr>
        <p:spPr>
          <a:xfrm>
            <a:off x="4003153" y="2473638"/>
            <a:ext cx="4785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Creation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&amp; publication of a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serie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that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contains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interviews of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our</a:t>
            </a:r>
            <a:r>
              <a:rPr lang="fr-FR" sz="1400" b="1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1400" b="1" dirty="0" err="1">
                <a:latin typeface="Roboto Condensed" pitchFamily="2" charset="0"/>
                <a:ea typeface="Roboto Condensed" pitchFamily="2" charset="0"/>
              </a:rPr>
              <a:t>users</a:t>
            </a:r>
            <a:endParaRPr lang="fr-FR" sz="1400" b="1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689B5F-3430-124F-A625-77881A66D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5052" y="1346246"/>
            <a:ext cx="1769772" cy="98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F892E1-0C4D-B841-98D3-D90AA1F0F9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3349" y="510586"/>
            <a:ext cx="1414036" cy="7416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62053D-0340-DE40-A0B9-C8713FC1A8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4594" y="496856"/>
            <a:ext cx="1330689" cy="7052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47D1D4-763D-8249-9212-1735BEAE548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31219"/>
          <a:stretch/>
        </p:blipFill>
        <p:spPr>
          <a:xfrm>
            <a:off x="4901067" y="1330760"/>
            <a:ext cx="1933895" cy="1027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879D7-C2AA-B449-8D13-31A8159DB02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549" t="6536" r="6237" b="5372"/>
          <a:stretch/>
        </p:blipFill>
        <p:spPr>
          <a:xfrm>
            <a:off x="3773936" y="431027"/>
            <a:ext cx="1414036" cy="1378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719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5214" y="2861586"/>
            <a:ext cx="8229600" cy="857250"/>
          </a:xfrm>
        </p:spPr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attention !</a:t>
            </a:r>
          </a:p>
        </p:txBody>
      </p:sp>
    </p:spTree>
    <p:extLst>
      <p:ext uri="{BB962C8B-B14F-4D97-AF65-F5344CB8AC3E}">
        <p14:creationId xmlns:p14="http://schemas.microsoft.com/office/powerpoint/2010/main" val="3081864459"/>
      </p:ext>
    </p:extLst>
  </p:cSld>
  <p:clrMapOvr>
    <a:masterClrMapping/>
  </p:clrMapOvr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CDA</Template>
  <TotalTime>9622</TotalTime>
  <Words>797</Words>
  <Application>Microsoft Macintosh PowerPoint</Application>
  <PresentationFormat>Affichage à l'écran (16:9)</PresentationFormat>
  <Paragraphs>144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Calibri</vt:lpstr>
      <vt:lpstr>Franklin Gothic Book</vt:lpstr>
      <vt:lpstr>Roboto</vt:lpstr>
      <vt:lpstr>Roboto Condensed</vt:lpstr>
      <vt:lpstr>Roboto Condensed Light</vt:lpstr>
      <vt:lpstr>Roboto Condensed Regular</vt:lpstr>
      <vt:lpstr>Wingdings</vt:lpstr>
      <vt:lpstr>Delmont</vt:lpstr>
      <vt:lpstr>Company Profile</vt:lpstr>
      <vt:lpstr>KEY DATA</vt:lpstr>
      <vt:lpstr>Présentation PowerPoint</vt:lpstr>
      <vt:lpstr>Key markers</vt:lpstr>
      <vt:lpstr>The teams</vt:lpstr>
      <vt:lpstr>KEY produCTS</vt:lpstr>
      <vt:lpstr>Imaging</vt:lpstr>
      <vt:lpstr>Hysteroscopic instrumentation</vt:lpstr>
      <vt:lpstr>Colposcopy</vt:lpstr>
      <vt:lpstr>The irrigation pump</vt:lpstr>
      <vt:lpstr>The laparoscopic range</vt:lpstr>
      <vt:lpstr>DEPARTMENTS</vt:lpstr>
      <vt:lpstr>Regulatory</vt:lpstr>
      <vt:lpstr>Research &amp; Development</vt:lpstr>
      <vt:lpstr>Marketing</vt:lpstr>
      <vt:lpstr>Thank you for your attention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355</cp:revision>
  <dcterms:created xsi:type="dcterms:W3CDTF">2017-02-22T08:05:59Z</dcterms:created>
  <dcterms:modified xsi:type="dcterms:W3CDTF">2021-01-27T14:49:11Z</dcterms:modified>
</cp:coreProperties>
</file>