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77" r:id="rId4"/>
    <p:sldId id="260" r:id="rId5"/>
    <p:sldId id="262" r:id="rId6"/>
    <p:sldId id="264" r:id="rId7"/>
    <p:sldId id="284" r:id="rId8"/>
    <p:sldId id="285" r:id="rId9"/>
    <p:sldId id="286" r:id="rId10"/>
    <p:sldId id="287" r:id="rId11"/>
    <p:sldId id="288" r:id="rId12"/>
    <p:sldId id="293" r:id="rId13"/>
    <p:sldId id="292" r:id="rId14"/>
    <p:sldId id="290" r:id="rId15"/>
    <p:sldId id="283" r:id="rId16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odie CHENEY" initials="E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EF3"/>
    <a:srgbClr val="2B000E"/>
    <a:srgbClr val="8F4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6" autoAdjust="0"/>
    <p:restoredTop sz="90110" autoAdjust="0"/>
  </p:normalViewPr>
  <p:slideViewPr>
    <p:cSldViewPr snapToGrid="0" snapToObjects="1">
      <p:cViewPr varScale="1">
        <p:scale>
          <a:sx n="108" d="100"/>
          <a:sy n="108" d="100"/>
        </p:scale>
        <p:origin x="630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pPr>
            <a:r>
              <a:rPr lang="fr-FR" sz="1800" dirty="0">
                <a:latin typeface="Roboto" pitchFamily="2" charset="0"/>
                <a:ea typeface="Roboto" pitchFamily="2" charset="0"/>
              </a:rPr>
              <a:t>Chiffre d’affaires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659812084071731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55 K€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2B5-8F4F-8EF8-EBEADF62CA3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2B5-8F4F-8EF8-EBEADF62CA3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2B5-8F4F-8EF8-EBEADF62CA3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2B5-8F4F-8EF8-EBEADF62CA3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Feuil1!$A$2:$A$5</c:f>
              <c:strCach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B 2019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55</c:v>
                </c:pt>
                <c:pt idx="1">
                  <c:v>580</c:v>
                </c:pt>
                <c:pt idx="2">
                  <c:v>620</c:v>
                </c:pt>
                <c:pt idx="3">
                  <c:v>700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2B5-8F4F-8EF8-EBEADF62CA3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Export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elete val="1"/>
          </c:dLbls>
          <c:cat>
            <c:strRef>
              <c:f>Feuil1!$A$2:$A$5</c:f>
              <c:strCach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B 2019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0</c:v>
                </c:pt>
                <c:pt idx="1">
                  <c:v>130</c:v>
                </c:pt>
                <c:pt idx="2">
                  <c:v>880</c:v>
                </c:pt>
                <c:pt idx="3">
                  <c:v>1400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2B5-8F4F-8EF8-EBEADF62CA3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70863088"/>
        <c:axId val="268690896"/>
      </c:barChart>
      <c:catAx>
        <c:axId val="27086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68690896"/>
        <c:crosses val="autoZero"/>
        <c:auto val="1"/>
        <c:lblAlgn val="ctr"/>
        <c:lblOffset val="100"/>
        <c:noMultiLvlLbl val="0"/>
      </c:catAx>
      <c:valAx>
        <c:axId val="26869089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7086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945E3-B4D5-CE4D-B4E1-CC8A5671936D}" type="datetimeFigureOut">
              <a:rPr lang="fr-FR" smtClean="0"/>
              <a:t>12/03/2019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C7C8D-2F63-4F42-8960-43B8087B05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29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51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496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248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485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374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5678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870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62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3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609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759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869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93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821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Des questions ? </a:t>
            </a:r>
            <a:r>
              <a:rPr lang="fr-FR" dirty="0" err="1"/>
              <a:t>Qques</a:t>
            </a:r>
            <a:r>
              <a:rPr lang="fr-FR" dirty="0"/>
              <a:t> remerciements</a:t>
            </a:r>
            <a:r>
              <a:rPr lang="is-IS" dirty="0"/>
              <a:t>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7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6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12/03/2019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9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12" Type="http://schemas.openxmlformats.org/officeDocument/2006/relationships/image" Target="../media/image4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jpg"/><Relationship Id="rId5" Type="http://schemas.openxmlformats.org/officeDocument/2006/relationships/image" Target="../media/image40.jpe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l’entreprise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i="1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Données essentielles</a:t>
            </a:r>
          </a:p>
        </p:txBody>
      </p:sp>
    </p:spTree>
    <p:extLst>
      <p:ext uri="{BB962C8B-B14F-4D97-AF65-F5344CB8AC3E}">
        <p14:creationId xmlns:p14="http://schemas.microsoft.com/office/powerpoint/2010/main" val="243274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04041" cy="449842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269" y="3501"/>
            <a:ext cx="8881241" cy="449842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0042" y="2194784"/>
            <a:ext cx="6064468" cy="3836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10" y="2194784"/>
            <a:ext cx="5990897" cy="38537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0510" y="2578413"/>
            <a:ext cx="9154510" cy="25650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dirty="0">
                <a:latin typeface="Roboto Condensed" pitchFamily="2" charset="0"/>
                <a:ea typeface="Roboto Condensed" pitchFamily="2" charset="0"/>
              </a:rPr>
              <a:t>Ces solutions reposent sur les deux piliers que sont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Roboto Condensed" pitchFamily="2" charset="0"/>
                <a:ea typeface="Roboto Condensed" pitchFamily="2" charset="0"/>
              </a:rPr>
              <a:t>	Des sets d'instruments de chirurgie plus respectueux de l'intégrité de la patiente.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Roboto Condensed" pitchFamily="2" charset="0"/>
                <a:ea typeface="Roboto Condensed" pitchFamily="2" charset="0"/>
              </a:rPr>
              <a:t> 	Une station d'imagerie moderne, exploitant pleinement les possibilités offertes par internet et le Cloud.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18686" y="3324625"/>
            <a:ext cx="729611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Roboto Condensed" pitchFamily="2" charset="0"/>
                <a:ea typeface="Roboto Condensed" pitchFamily="2" charset="0"/>
              </a:rPr>
              <a:t>Notre ambition</a:t>
            </a:r>
          </a:p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L'amélioration des soins et de la prise en charge de toutes les patientes, quelque soit leur âge et leur devenir, en fournissant à la profession des solutions innovantes, efficaces et plus respectueuses de l'intégrité de la patiente.</a:t>
            </a:r>
          </a:p>
        </p:txBody>
      </p:sp>
    </p:spTree>
    <p:extLst>
      <p:ext uri="{BB962C8B-B14F-4D97-AF65-F5344CB8AC3E}">
        <p14:creationId xmlns:p14="http://schemas.microsoft.com/office/powerpoint/2010/main" val="325751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Marqueurs clés</a:t>
            </a:r>
          </a:p>
        </p:txBody>
      </p:sp>
      <p:pic>
        <p:nvPicPr>
          <p:cNvPr id="1028" name="Picture 4" descr="http://delmont.quai13.net/wp-content/uploads/2017/01/about_bloc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133"/>
          <a:stretch/>
        </p:blipFill>
        <p:spPr bwMode="auto">
          <a:xfrm>
            <a:off x="454341" y="2227906"/>
            <a:ext cx="977188" cy="593706"/>
          </a:xfrm>
          <a:prstGeom prst="rect">
            <a:avLst/>
          </a:prstGeom>
          <a:noFill/>
          <a:effectLst>
            <a:glow>
              <a:schemeClr val="accent1">
                <a:alpha val="40000"/>
              </a:schemeClr>
            </a:glow>
            <a:softEdge rad="762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delmont.quai13.net/wp-content/uploads/2017/01/logo_bpi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4715" y="3302230"/>
            <a:ext cx="1176441" cy="3696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ésultat de recherche d'images pour &quot;logo tribunal de commerce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972" y="1258504"/>
            <a:ext cx="663929" cy="6024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538938" y="1320833"/>
            <a:ext cx="2487844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SAS enregistrée en Janvier 2016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</a:t>
            </a:r>
          </a:p>
          <a:p>
            <a:r>
              <a:rPr lang="fr-FR" sz="1050" dirty="0">
                <a:latin typeface="Roboto Condensed" pitchFamily="2" charset="0"/>
                <a:ea typeface="Roboto Condensed" pitchFamily="2" charset="0"/>
              </a:rPr>
              <a:t>RCS Marseille : 817 710 411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542358" y="2293927"/>
            <a:ext cx="2487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Fond propres initiaux :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200 K€ 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Levée de fonds :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800 K€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sur deux ans </a:t>
            </a:r>
            <a:endParaRPr lang="fr-FR" sz="1200" b="1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541737" y="3261144"/>
            <a:ext cx="31812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/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Subventions en R&amp;D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(350 K€)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</a:p>
          <a:p>
            <a:pPr marL="6350"/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Avance remboursable à l’export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(320K€)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228630" y="4342420"/>
            <a:ext cx="1819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Siège social :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Athélia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V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390, Avenue du Mistral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13600 La Ciotat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7099092" y="4342420"/>
            <a:ext cx="1775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Bureaux :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228 rue de la Convention, 75015 Paris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423" y="4348085"/>
            <a:ext cx="172667" cy="27571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539" y="4342420"/>
            <a:ext cx="172092" cy="275710"/>
          </a:xfrm>
          <a:prstGeom prst="rect">
            <a:avLst/>
          </a:prstGeom>
        </p:spPr>
      </p:pic>
      <p:graphicFrame>
        <p:nvGraphicFramePr>
          <p:cNvPr id="32" name="Graphique 31"/>
          <p:cNvGraphicFramePr/>
          <p:nvPr>
            <p:extLst>
              <p:ext uri="{D42A27DB-BD31-4B8C-83A1-F6EECF244321}">
                <p14:modId xmlns:p14="http://schemas.microsoft.com/office/powerpoint/2010/main" val="55431989"/>
              </p:ext>
            </p:extLst>
          </p:nvPr>
        </p:nvGraphicFramePr>
        <p:xfrm>
          <a:off x="4900801" y="272026"/>
          <a:ext cx="3785998" cy="2399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7" name="ZoneTexte 36"/>
          <p:cNvSpPr txBox="1"/>
          <p:nvPr/>
        </p:nvSpPr>
        <p:spPr>
          <a:xfrm>
            <a:off x="1538937" y="4249442"/>
            <a:ext cx="2722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Certification ISO 13 485 version 2016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Certificat CE produits Classe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IIa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et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IIb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6017595" y="1333701"/>
            <a:ext cx="67839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710 K€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6848786" y="963118"/>
            <a:ext cx="80663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1 500 K€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7709344" y="683862"/>
            <a:ext cx="80663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2 100 K€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5056539" y="2763063"/>
            <a:ext cx="3722241" cy="1447975"/>
            <a:chOff x="5056539" y="2727894"/>
            <a:chExt cx="3722241" cy="1447975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6539" y="2727894"/>
              <a:ext cx="3722241" cy="1447975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sp>
          <p:nvSpPr>
            <p:cNvPr id="21" name="ZoneTexte 20"/>
            <p:cNvSpPr txBox="1"/>
            <p:nvPr/>
          </p:nvSpPr>
          <p:spPr>
            <a:xfrm>
              <a:off x="5799510" y="2875635"/>
              <a:ext cx="22362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latin typeface="Roboto Condensed" pitchFamily="2" charset="0"/>
                  <a:ea typeface="Roboto Condensed" pitchFamily="2" charset="0"/>
                </a:rPr>
                <a:t>Juin 2018</a:t>
              </a:r>
              <a:r>
                <a:rPr lang="fr-FR" sz="1200" dirty="0">
                  <a:latin typeface="Roboto Condensed" pitchFamily="2" charset="0"/>
                  <a:ea typeface="Roboto Condensed" pitchFamily="2" charset="0"/>
                </a:rPr>
                <a:t> : Nouveau siège social</a:t>
              </a:r>
            </a:p>
          </p:txBody>
        </p:sp>
      </p:grpSp>
      <p:pic>
        <p:nvPicPr>
          <p:cNvPr id="1026" name="Picture 2" descr="RÃ©sultat de recherche d'images pour &quot;SIQ slovenia&quot;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31" y="4295946"/>
            <a:ext cx="853013" cy="36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71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3857599" cy="857250"/>
          </a:xfrm>
        </p:spPr>
        <p:txBody>
          <a:bodyPr>
            <a:normAutofit/>
          </a:bodyPr>
          <a:lstStyle/>
          <a:p>
            <a:r>
              <a:rPr lang="fr-FR" dirty="0"/>
              <a:t>Les équipes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27151" y="1264551"/>
            <a:ext cx="3258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En 2018, les équipes de Delmont imaging se sont étoffées de :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986592" y="2335229"/>
            <a:ext cx="2880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" pitchFamily="2" charset="0"/>
                <a:ea typeface="Roboto" pitchFamily="2" charset="0"/>
              </a:rPr>
              <a:t>Le Conseil scientifique </a:t>
            </a:r>
            <a:r>
              <a:rPr lang="fr-FR" sz="1200" dirty="0">
                <a:latin typeface="Roboto" pitchFamily="2" charset="0"/>
                <a:ea typeface="Roboto" pitchFamily="2" charset="0"/>
              </a:rPr>
              <a:t>guide nos travaux de R&amp;D, le choix des programmes, les performances visées et l'évaluation des dispositifs.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760578" y="3453564"/>
            <a:ext cx="19292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Hervé Fernandez</a:t>
            </a:r>
          </a:p>
          <a:p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Chef du service OB/GYN du KB</a:t>
            </a:r>
          </a:p>
          <a:p>
            <a:r>
              <a:rPr lang="fr-FR" sz="900" b="1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Président du conseil scientifique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7426875" y="1027278"/>
            <a:ext cx="1519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Notre présence à l’international</a:t>
            </a:r>
          </a:p>
        </p:txBody>
      </p:sp>
      <p:sp>
        <p:nvSpPr>
          <p:cNvPr id="7" name="Rectangle 6"/>
          <p:cNvSpPr/>
          <p:nvPr/>
        </p:nvSpPr>
        <p:spPr>
          <a:xfrm>
            <a:off x="4747508" y="4284567"/>
            <a:ext cx="1752129" cy="423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Olivier </a:t>
            </a:r>
            <a:r>
              <a:rPr lang="fr-FR" sz="11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Chanelles</a:t>
            </a:r>
            <a:endParaRPr lang="fr-FR" sz="11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Centre médical du Château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797" y="2453582"/>
            <a:ext cx="1284584" cy="59384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080" y="558121"/>
            <a:ext cx="2780872" cy="139998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43" y="3505370"/>
            <a:ext cx="291665" cy="29166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864" y="4285638"/>
            <a:ext cx="291665" cy="29166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378" y="4467666"/>
            <a:ext cx="295202" cy="29520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377" y="3886817"/>
            <a:ext cx="297412" cy="29741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377" y="3301447"/>
            <a:ext cx="291664" cy="29166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7256381" y="3884893"/>
            <a:ext cx="14262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Jan </a:t>
            </a:r>
            <a:r>
              <a:rPr lang="fr-FR" sz="11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Palmø</a:t>
            </a:r>
            <a:endParaRPr lang="fr-FR" sz="11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Hôpital d’Holbaek</a:t>
            </a:r>
            <a:r>
              <a:rPr lang="fr-FR" sz="1100" i="1" dirty="0"/>
              <a:t>.</a:t>
            </a:r>
            <a:endParaRPr lang="fr-FR" sz="10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256381" y="4467666"/>
            <a:ext cx="14262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Ettore </a:t>
            </a:r>
            <a:r>
              <a:rPr lang="fr-FR" sz="11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Cicinelli</a:t>
            </a:r>
            <a:endParaRPr lang="fr-FR" sz="11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Polyclinique de Bari.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249112" y="3301447"/>
            <a:ext cx="19098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Pr. </a:t>
            </a:r>
            <a:r>
              <a:rPr lang="fr-FR" sz="11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Grigoris</a:t>
            </a:r>
            <a:r>
              <a:rPr lang="fr-FR" sz="11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FR" sz="11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Grimbizis</a:t>
            </a:r>
            <a:endParaRPr lang="fr-FR" sz="11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10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Hôpital Genesis. Thessaloniki</a:t>
            </a:r>
            <a:r>
              <a:rPr lang="fr-FR" sz="1100" i="1" dirty="0"/>
              <a:t>.</a:t>
            </a:r>
            <a:endParaRPr lang="fr-FR" sz="10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0" name="Titre 1"/>
          <p:cNvSpPr txBox="1">
            <a:spLocks/>
          </p:cNvSpPr>
          <p:nvPr/>
        </p:nvSpPr>
        <p:spPr>
          <a:xfrm>
            <a:off x="420357" y="1894001"/>
            <a:ext cx="443345" cy="63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dirty="0"/>
              <a:t>2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63702" y="2057470"/>
            <a:ext cx="2584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Agents internationaux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420356" y="2652960"/>
            <a:ext cx="443345" cy="63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dirty="0"/>
              <a:t>1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863701" y="2851514"/>
            <a:ext cx="2249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Ingénieur au bureau d’études</a:t>
            </a:r>
          </a:p>
        </p:txBody>
      </p:sp>
      <p:sp>
        <p:nvSpPr>
          <p:cNvPr id="31" name="Titre 1"/>
          <p:cNvSpPr txBox="1">
            <a:spLocks/>
          </p:cNvSpPr>
          <p:nvPr/>
        </p:nvSpPr>
        <p:spPr>
          <a:xfrm>
            <a:off x="413061" y="3413201"/>
            <a:ext cx="443345" cy="63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dirty="0"/>
              <a:t>1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856406" y="3579288"/>
            <a:ext cx="2512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Ingénieur maison en production</a:t>
            </a:r>
          </a:p>
        </p:txBody>
      </p:sp>
      <p:sp>
        <p:nvSpPr>
          <p:cNvPr id="28" name="Titre 1">
            <a:extLst>
              <a:ext uri="{FF2B5EF4-FFF2-40B4-BE49-F238E27FC236}">
                <a16:creationId xmlns="" xmlns:a16="http://schemas.microsoft.com/office/drawing/2014/main" id="{F8191283-F627-664B-945E-F1B40CF1F408}"/>
              </a:ext>
            </a:extLst>
          </p:cNvPr>
          <p:cNvSpPr txBox="1">
            <a:spLocks/>
          </p:cNvSpPr>
          <p:nvPr/>
        </p:nvSpPr>
        <p:spPr>
          <a:xfrm>
            <a:off x="420357" y="4140975"/>
            <a:ext cx="443345" cy="63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dirty="0"/>
              <a:t>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="" xmlns:a16="http://schemas.microsoft.com/office/drawing/2014/main" id="{E2C1533C-D175-A040-A097-C21F03443E2D}"/>
              </a:ext>
            </a:extLst>
          </p:cNvPr>
          <p:cNvSpPr txBox="1"/>
          <p:nvPr/>
        </p:nvSpPr>
        <p:spPr>
          <a:xfrm>
            <a:off x="863702" y="4301202"/>
            <a:ext cx="2512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Responsable ADV</a:t>
            </a:r>
          </a:p>
        </p:txBody>
      </p:sp>
    </p:spTree>
    <p:extLst>
      <p:ext uri="{BB962C8B-B14F-4D97-AF65-F5344CB8AC3E}">
        <p14:creationId xmlns:p14="http://schemas.microsoft.com/office/powerpoint/2010/main" val="173674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produits phare</a:t>
            </a:r>
          </a:p>
        </p:txBody>
      </p:sp>
    </p:spTree>
    <p:extLst>
      <p:ext uri="{BB962C8B-B14F-4D97-AF65-F5344CB8AC3E}">
        <p14:creationId xmlns:p14="http://schemas.microsoft.com/office/powerpoint/2010/main" val="3575814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L’instrumentation </a:t>
            </a:r>
            <a:r>
              <a:rPr lang="fr-FR" dirty="0" err="1"/>
              <a:t>hystéroscopique</a:t>
            </a:r>
            <a:endParaRPr lang="fr-FR" dirty="0"/>
          </a:p>
        </p:txBody>
      </p:sp>
      <p:pic>
        <p:nvPicPr>
          <p:cNvPr id="14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453">
            <a:off x="5528530" y="1278029"/>
            <a:ext cx="3168571" cy="1378942"/>
          </a:xfr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9500" flipH="1">
            <a:off x="5684136" y="2833197"/>
            <a:ext cx="3284988" cy="220273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67690" y="1244981"/>
            <a:ext cx="46338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Notre gamme d’instrumentation hystéroscopique se décline en deux familles : </a:t>
            </a:r>
            <a:endParaRPr lang="fr-FR" sz="13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3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3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Instrumentation froide. 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Un set d’instruments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hysteroscopiques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sans énergie mais efficaces, tout en conservant un diamètre réduit, voilà ce qu’offre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EasyCare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. 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Idéal pour les patientes nullipares et les couples infertiles.</a:t>
            </a:r>
          </a:p>
          <a:p>
            <a:endParaRPr lang="fr-FR" sz="12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2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1300" b="1" dirty="0" err="1">
                <a:latin typeface="Roboto Condensed" pitchFamily="2" charset="0"/>
                <a:ea typeface="Roboto Condensed" pitchFamily="2" charset="0"/>
              </a:rPr>
              <a:t>Resectoscopie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. 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Deux résecteurs bipolaires qui ne se distinguent que de par leur diamètre :</a:t>
            </a:r>
          </a:p>
          <a:p>
            <a:pPr marL="223838"/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6 mm pour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ReseCare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. Une moindre dilatation rend cette solution parfaitement adaptée aux patientes nullipares, les couples infertiles et les femmes ménopausées ou avec un col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sténosé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pPr marL="223838"/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9 mm pour </a:t>
            </a:r>
            <a:r>
              <a:rPr lang="fr-FR" sz="1200" b="1" dirty="0" err="1">
                <a:latin typeface="Roboto Condensed" pitchFamily="2" charset="0"/>
                <a:ea typeface="Roboto Condensed" pitchFamily="2" charset="0"/>
              </a:rPr>
              <a:t>MaxiCare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. Un classique.</a:t>
            </a:r>
          </a:p>
          <a:p>
            <a:pPr marL="49213"/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Nos électrodes sont disponibles stériles ou réutilisables.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625" y="1542888"/>
            <a:ext cx="1061977" cy="108974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881" y="3359450"/>
            <a:ext cx="1066777" cy="108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11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L’imagerie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635" y="1565063"/>
            <a:ext cx="3410033" cy="357843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90" y="2855862"/>
            <a:ext cx="1834757" cy="58629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90" y="4033655"/>
            <a:ext cx="2051325" cy="60987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870683" y="479260"/>
            <a:ext cx="486453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iCare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+.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Colonne d’imagerie dédiée à l’hystéroscopie en salles de consultation ou en ambulatoire. Cette solution partage les mêmes valeurs que les produits de la gamme Apple :</a:t>
            </a:r>
          </a:p>
          <a:p>
            <a:pPr marL="285750" indent="-149225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La qualité : design sobre et élégant, performances et fiabilité </a:t>
            </a:r>
          </a:p>
          <a:p>
            <a:pPr marL="285750" indent="-149225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La simplicité : intuitif et immédiat</a:t>
            </a:r>
          </a:p>
          <a:p>
            <a:pPr marL="285750" indent="-149225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L’efficacité : gain de temps à l’utilisation</a:t>
            </a:r>
          </a:p>
          <a:p>
            <a:endParaRPr lang="fr-FR" sz="12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200" b="1" dirty="0" err="1">
                <a:latin typeface="Roboto Condensed" pitchFamily="2" charset="0"/>
                <a:ea typeface="Roboto Condensed" pitchFamily="2" charset="0"/>
              </a:rPr>
              <a:t>iCare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+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comprend une caméra HD, une source de lumière à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Led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, un chariot compact et un iPad </a:t>
            </a:r>
            <a:r>
              <a:rPr lang="fr-FR" sz="1200" dirty="0" smtClean="0">
                <a:latin typeface="Roboto Condensed" pitchFamily="2" charset="0"/>
                <a:ea typeface="Roboto Condensed" pitchFamily="2" charset="0"/>
              </a:rPr>
              <a:t>Pro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muni d'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imagyn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.</a:t>
            </a:r>
            <a:endParaRPr lang="fr-FR" sz="16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70683" y="2679651"/>
            <a:ext cx="302541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i="1" dirty="0" err="1">
                <a:latin typeface="Roboto Condensed" pitchFamily="2" charset="0"/>
                <a:ea typeface="Roboto Condensed" pitchFamily="2" charset="0"/>
              </a:rPr>
              <a:t>imagyn</a:t>
            </a:r>
            <a:r>
              <a:rPr lang="fr-FR" sz="1100" i="1" dirty="0">
                <a:latin typeface="Roboto Condensed" pitchFamily="2" charset="0"/>
                <a:ea typeface="Roboto Condensed" pitchFamily="2" charset="0"/>
              </a:rPr>
              <a:t> : a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pplication disponible sur l'Apple Store. </a:t>
            </a:r>
          </a:p>
          <a:p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Elle permet la gestion de la patientèle, de visionner le flux vidéo de la caméra sur l’iPad mais surtout de réaliser un compte-rendu complet et esthétique en quelques clics !</a:t>
            </a:r>
          </a:p>
        </p:txBody>
      </p:sp>
      <p:sp>
        <p:nvSpPr>
          <p:cNvPr id="8" name="Rectangle 7"/>
          <p:cNvSpPr/>
          <p:nvPr/>
        </p:nvSpPr>
        <p:spPr>
          <a:xfrm>
            <a:off x="3870683" y="4123147"/>
            <a:ext cx="31968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Pour ceux qui se contentent de piloter leur caméra, </a:t>
            </a:r>
            <a:r>
              <a:rPr lang="fr-FR" sz="1100" i="1" dirty="0">
                <a:latin typeface="Roboto Condensed" pitchFamily="2" charset="0"/>
                <a:ea typeface="Roboto Condensed" pitchFamily="2" charset="0"/>
              </a:rPr>
              <a:t>iZap control 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est</a:t>
            </a:r>
            <a:r>
              <a:rPr lang="fr-FR" sz="1100" i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disponible</a:t>
            </a:r>
            <a:r>
              <a:rPr lang="fr-FR" sz="1100" i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sur l'Apple store là encore.</a:t>
            </a:r>
          </a:p>
        </p:txBody>
      </p:sp>
    </p:spTree>
    <p:extLst>
      <p:ext uri="{BB962C8B-B14F-4D97-AF65-F5344CB8AC3E}">
        <p14:creationId xmlns:p14="http://schemas.microsoft.com/office/powerpoint/2010/main" val="2615800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pompe d’irrigation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4" t="22438" r="21426" b="15426"/>
          <a:stretch/>
        </p:blipFill>
        <p:spPr>
          <a:xfrm>
            <a:off x="4026006" y="2085439"/>
            <a:ext cx="5096187" cy="325866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15450" y="1267450"/>
            <a:ext cx="83713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Complément indispensable à une hystéroscopie de qualité et </a:t>
            </a:r>
            <a:r>
              <a:rPr lang="fr-FR" sz="1400" u="sng" dirty="0">
                <a:latin typeface="Roboto Condensed" pitchFamily="2" charset="0"/>
                <a:ea typeface="Roboto Condensed" pitchFamily="2" charset="0"/>
              </a:rPr>
              <a:t>sure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: la pompe d'irrigation.</a:t>
            </a:r>
          </a:p>
          <a:p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iFlow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est principalement proposée en hystéroscopie mais ses nombreux programmes la rendent apte à travailler aussi en Urologie, Laparoscopie et Arthroscopie.</a:t>
            </a:r>
            <a:endParaRPr lang="fr-FR" sz="14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15450" y="2679770"/>
            <a:ext cx="41686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Ses principaux points forts 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Mesure précise des pressions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Aspiration contrôlée via 2 vitesses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Contrôle RFID des tubulures d’irrigation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Affichage clair des informations clés et des alertes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Manipulation facile de la pompe et des tubulures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Calcul du déficit automatique</a:t>
            </a:r>
          </a:p>
        </p:txBody>
      </p:sp>
    </p:spTree>
    <p:extLst>
      <p:ext uri="{BB962C8B-B14F-4D97-AF65-F5344CB8AC3E}">
        <p14:creationId xmlns:p14="http://schemas.microsoft.com/office/powerpoint/2010/main" val="1453875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7356">
            <a:off x="4154239" y="1146149"/>
            <a:ext cx="4076596" cy="155482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gamme </a:t>
            </a:r>
            <a:r>
              <a:rPr lang="fr-FR" dirty="0" err="1"/>
              <a:t>laparoscopique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757" y="2779411"/>
            <a:ext cx="3402704" cy="9528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7001" y="3470909"/>
            <a:ext cx="3722140" cy="9668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75568" y="4190720"/>
            <a:ext cx="4398818" cy="5658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17760" y="1224140"/>
            <a:ext cx="751561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Ce nouveau catalogue comporte plus de 150 références d'instruments tels que :</a:t>
            </a:r>
          </a:p>
          <a:p>
            <a:endParaRPr lang="fr-FR" sz="14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Laparoscopes</a:t>
            </a:r>
            <a:endParaRPr lang="fr-FR" sz="1400" b="1" dirty="0"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Trocars</a:t>
            </a:r>
            <a:endParaRPr lang="fr-FR" sz="1400" b="1" dirty="0"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Pinces de préhension et de dissection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Ciseau et pinces à biopsies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Suture et ligature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Accessoires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Manipulateurs utérin </a:t>
            </a:r>
          </a:p>
          <a:p>
            <a:endParaRPr lang="fr-FR" sz="14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" b="19444"/>
          <a:stretch/>
        </p:blipFill>
        <p:spPr>
          <a:xfrm rot="12780699">
            <a:off x="920415" y="2875621"/>
            <a:ext cx="2459698" cy="242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25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services</a:t>
            </a:r>
          </a:p>
        </p:txBody>
      </p:sp>
    </p:spTree>
    <p:extLst>
      <p:ext uri="{BB962C8B-B14F-4D97-AF65-F5344CB8AC3E}">
        <p14:creationId xmlns:p14="http://schemas.microsoft.com/office/powerpoint/2010/main" val="3493239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Réglementaire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15450" y="1019325"/>
            <a:ext cx="8371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Notre département règlementaire nous a ouvert les portes de nombreux pays. D’autres enregistrements sont en cours à divers échelons :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57" y="1445246"/>
            <a:ext cx="8394342" cy="36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56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Recherche &amp; Développement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15450" y="1164555"/>
            <a:ext cx="84570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L'innovation est dans nos gènes et au cœur de l'activité de l'entreprise, avec la ferme volonté de fournir aux chirurgiens des outils toujours plus performants dans le respect des patientes.</a:t>
            </a:r>
          </a:p>
          <a:p>
            <a:endParaRPr lang="fr-FR" sz="14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Notre </a:t>
            </a:r>
            <a:r>
              <a:rPr lang="fr-FR" sz="1400" dirty="0" smtClean="0">
                <a:latin typeface="Roboto Condensed" pitchFamily="2" charset="0"/>
                <a:ea typeface="Roboto Condensed" pitchFamily="2" charset="0"/>
              </a:rPr>
              <a:t>liste 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de projets comprend : </a:t>
            </a:r>
          </a:p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	Des projets collaboratifs avec des laboratoires de recherche et d'autres entreprises </a:t>
            </a:r>
            <a:r>
              <a:rPr lang="fr-FR" sz="1400" dirty="0" smtClean="0">
                <a:latin typeface="Roboto Condensed" pitchFamily="2" charset="0"/>
                <a:ea typeface="Roboto Condensed" pitchFamily="2" charset="0"/>
              </a:rPr>
              <a:t>Européennes 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sur un sujet 	d’envergure : l’endométriose</a:t>
            </a:r>
          </a:p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	Des projets axés sur l'instrumentation chirurgicale</a:t>
            </a:r>
          </a:p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	Des projets axés sur l'informatique (Nouvelles App)</a:t>
            </a:r>
          </a:p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	Des projets axés sur l'imagerie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225" y="3285582"/>
            <a:ext cx="3148781" cy="171258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48" r="28069"/>
          <a:stretch/>
        </p:blipFill>
        <p:spPr>
          <a:xfrm>
            <a:off x="3583959" y="3289725"/>
            <a:ext cx="3423359" cy="170844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21271" y="3289725"/>
            <a:ext cx="1666568" cy="170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50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Marketing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501123" y="496720"/>
            <a:ext cx="4415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Participation à 24 congrès dont :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15447" y="1132831"/>
            <a:ext cx="42002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Deux livrets cliniques</a:t>
            </a:r>
          </a:p>
          <a:p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Réalisés en collaboration avec 4 KOL Européens, ils reprennent l’ensemble des pathologies que nos sets EasyCare et ReseCare peuvent traiter. La version numérique sur notre site web, illustre ces actes au travers de séquences vidéo.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13622" y="3776722"/>
            <a:ext cx="439021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Des outils de communication performants</a:t>
            </a:r>
          </a:p>
          <a:p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Un espace distributeur sécurisé a été mis en place sur notre site web, afin de rendre immédiatement accessible tous nos derniers documents (marketing, réglementaires, ….).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4710322" y="930262"/>
            <a:ext cx="3996814" cy="2394107"/>
            <a:chOff x="4623619" y="946403"/>
            <a:chExt cx="3996814" cy="2394107"/>
          </a:xfrm>
        </p:grpSpPr>
        <p:sp>
          <p:nvSpPr>
            <p:cNvPr id="12" name="Rectangle 11"/>
            <p:cNvSpPr/>
            <p:nvPr/>
          </p:nvSpPr>
          <p:spPr>
            <a:xfrm>
              <a:off x="4623619" y="946403"/>
              <a:ext cx="3996814" cy="23941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bg1">
                      <a:lumMod val="75000"/>
                    </a:schemeClr>
                  </a:solidFill>
                </a:ln>
              </a:endParaRPr>
            </a:p>
          </p:txBody>
        </p: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3227" y="2118077"/>
              <a:ext cx="822396" cy="106344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26" name="Picture 2" descr="RÃ©sultat de recherche d'images pour &quot;cngof&quot;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3390" y="2699832"/>
              <a:ext cx="974845" cy="481688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</p:pic>
        <p:pic>
          <p:nvPicPr>
            <p:cNvPr id="1030" name="Picture 6" descr="RÃ©sultat de recherche d'images pour &quot;NUGA meeting in Copenhagen&quot;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999" y="1858105"/>
              <a:ext cx="787784" cy="756273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RÃ©sultat de recherche d'images pour &quot;jfm marrakech gynÃ©cologie&quot;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009" y="1081945"/>
              <a:ext cx="1175993" cy="647996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Image associÃ©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7532" y="1085017"/>
              <a:ext cx="792115" cy="792115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RÃ©sultat de recherche d'images pour &quot;arab health&quot;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6002" y="2786521"/>
              <a:ext cx="1553294" cy="394999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POGS Website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2267" y="2013753"/>
              <a:ext cx="1736471" cy="369395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</p:pic>
        <p:pic>
          <p:nvPicPr>
            <p:cNvPr id="1040" name="Picture 16" descr="RÃ©sultat de recherche d'images pour &quot;scgp&quot;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5676" y="1090236"/>
              <a:ext cx="1030326" cy="625372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</p:pic>
      </p:grpSp>
      <p:grpSp>
        <p:nvGrpSpPr>
          <p:cNvPr id="11" name="Groupe 10"/>
          <p:cNvGrpSpPr/>
          <p:nvPr/>
        </p:nvGrpSpPr>
        <p:grpSpPr>
          <a:xfrm>
            <a:off x="809897" y="2479464"/>
            <a:ext cx="2697762" cy="2336733"/>
            <a:chOff x="717463" y="2364704"/>
            <a:chExt cx="2776445" cy="2404886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61724">
              <a:off x="1912688" y="2524974"/>
              <a:ext cx="1581220" cy="22446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47953">
              <a:off x="717463" y="2364704"/>
              <a:ext cx="1671731" cy="23722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56788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5214" y="2861586"/>
            <a:ext cx="8229600" cy="857250"/>
          </a:xfrm>
        </p:spPr>
        <p:txBody>
          <a:bodyPr/>
          <a:lstStyle/>
          <a:p>
            <a:r>
              <a:rPr lang="fr-FR" dirty="0"/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3081864459"/>
      </p:ext>
    </p:extLst>
  </p:cSld>
  <p:clrMapOvr>
    <a:masterClrMapping/>
  </p:clrMapOvr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CDA</Template>
  <TotalTime>9477</TotalTime>
  <Words>799</Words>
  <Application>Microsoft Office PowerPoint</Application>
  <PresentationFormat>Affichage à l'écran (16:9)</PresentationFormat>
  <Paragraphs>130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Arial</vt:lpstr>
      <vt:lpstr>Calibri</vt:lpstr>
      <vt:lpstr>Franklin Gothic Book</vt:lpstr>
      <vt:lpstr>Roboto</vt:lpstr>
      <vt:lpstr>Roboto Condensed</vt:lpstr>
      <vt:lpstr>Roboto Condensed Bold</vt:lpstr>
      <vt:lpstr>Roboto Condensed Light</vt:lpstr>
      <vt:lpstr>Roboto Condensed Regular</vt:lpstr>
      <vt:lpstr>Wingdings</vt:lpstr>
      <vt:lpstr>Delmont</vt:lpstr>
      <vt:lpstr>Présentation de l’entreprise</vt:lpstr>
      <vt:lpstr>Données essentielles</vt:lpstr>
      <vt:lpstr>Présentation PowerPoint</vt:lpstr>
      <vt:lpstr>Marqueurs clés</vt:lpstr>
      <vt:lpstr>Les équipes</vt:lpstr>
      <vt:lpstr>Les produits phare</vt:lpstr>
      <vt:lpstr>L’instrumentation hystéroscopique</vt:lpstr>
      <vt:lpstr>L’imagerie</vt:lpstr>
      <vt:lpstr>La pompe d’irrigation</vt:lpstr>
      <vt:lpstr>La gamme laparoscopique</vt:lpstr>
      <vt:lpstr>Les services</vt:lpstr>
      <vt:lpstr>Réglementaire</vt:lpstr>
      <vt:lpstr>Recherche &amp; Développement</vt:lpstr>
      <vt:lpstr>Marketing</vt:lpstr>
      <vt:lpstr>Merci de votre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Elodie CHENEY</cp:lastModifiedBy>
  <cp:revision>336</cp:revision>
  <dcterms:created xsi:type="dcterms:W3CDTF">2017-02-22T08:05:59Z</dcterms:created>
  <dcterms:modified xsi:type="dcterms:W3CDTF">2019-03-12T08:14:40Z</dcterms:modified>
</cp:coreProperties>
</file>