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7" r:id="rId4"/>
    <p:sldId id="260" r:id="rId5"/>
    <p:sldId id="262" r:id="rId6"/>
    <p:sldId id="264" r:id="rId7"/>
    <p:sldId id="284" r:id="rId8"/>
    <p:sldId id="285" r:id="rId9"/>
    <p:sldId id="286" r:id="rId10"/>
    <p:sldId id="287" r:id="rId11"/>
    <p:sldId id="288" r:id="rId12"/>
    <p:sldId id="293" r:id="rId13"/>
    <p:sldId id="292" r:id="rId14"/>
    <p:sldId id="290" r:id="rId15"/>
    <p:sldId id="283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die CHENEY" initials="E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EF3"/>
    <a:srgbClr val="2B000E"/>
    <a:srgbClr val="8F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1" autoAdjust="0"/>
    <p:restoredTop sz="90110" autoAdjust="0"/>
  </p:normalViewPr>
  <p:slideViewPr>
    <p:cSldViewPr snapToGrid="0" snapToObjects="1">
      <p:cViewPr varScale="1">
        <p:scale>
          <a:sx n="146" d="100"/>
          <a:sy n="146" d="100"/>
        </p:scale>
        <p:origin x="44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fr-FR" sz="1800" b="1" i="0" u="none" strike="noStrike" baseline="0" dirty="0">
                <a:effectLst/>
              </a:rPr>
              <a:t>Turnover</a:t>
            </a:r>
            <a:endParaRPr lang="fr-FR" sz="1800" dirty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5981208407173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55 K€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B5-8F4F-8EF8-EBEADF62CA3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B5-8F4F-8EF8-EBEADF62CA3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B5-8F4F-8EF8-EBEADF62CA3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B5-8F4F-8EF8-EBEADF62CA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Feuil1!$A$2:$A$5</c:f>
              <c:strCach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B 2019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55</c:v>
                </c:pt>
                <c:pt idx="1">
                  <c:v>580</c:v>
                </c:pt>
                <c:pt idx="2">
                  <c:v>620</c:v>
                </c:pt>
                <c:pt idx="3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B5-8F4F-8EF8-EBEADF62CA3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Export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Feuil1!$A$2:$A$5</c:f>
              <c:strCach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B 2019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0</c:v>
                </c:pt>
                <c:pt idx="1">
                  <c:v>130</c:v>
                </c:pt>
                <c:pt idx="2">
                  <c:v>880</c:v>
                </c:pt>
                <c:pt idx="3">
                  <c:v>1400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B5-8F4F-8EF8-EBEADF62CA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68685856"/>
        <c:axId val="268686416"/>
      </c:barChart>
      <c:catAx>
        <c:axId val="26868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86416"/>
        <c:crosses val="autoZero"/>
        <c:auto val="1"/>
        <c:lblAlgn val="ctr"/>
        <c:lblOffset val="100"/>
        <c:noMultiLvlLbl val="0"/>
      </c:catAx>
      <c:valAx>
        <c:axId val="2686864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6868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945E3-B4D5-CE4D-B4E1-CC8A5671936D}" type="datetimeFigureOut">
              <a:rPr lang="fr-FR" smtClean="0"/>
              <a:t>12/03/2019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C7C8D-2F63-4F42-8960-43B8087B05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29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1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9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48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8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37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67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70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6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3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609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759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869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93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21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questions ? </a:t>
            </a:r>
            <a:r>
              <a:rPr lang="fr-FR" dirty="0" err="1"/>
              <a:t>Qques</a:t>
            </a:r>
            <a:r>
              <a:rPr lang="fr-FR" dirty="0"/>
              <a:t> remerciements</a:t>
            </a:r>
            <a:r>
              <a:rPr lang="is-IS" dirty="0"/>
              <a:t>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6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12" Type="http://schemas.openxmlformats.org/officeDocument/2006/relationships/image" Target="../media/image4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jp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Company</a:t>
            </a:r>
            <a:r>
              <a:rPr lang="fr-FR" dirty="0"/>
              <a:t> Profile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KEY DATA</a:t>
            </a:r>
          </a:p>
        </p:txBody>
      </p:sp>
    </p:spTree>
    <p:extLst>
      <p:ext uri="{BB962C8B-B14F-4D97-AF65-F5344CB8AC3E}">
        <p14:creationId xmlns:p14="http://schemas.microsoft.com/office/powerpoint/2010/main" val="24327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4041" cy="44984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269" y="3501"/>
            <a:ext cx="8881241" cy="44984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042" y="2194784"/>
            <a:ext cx="6064468" cy="3836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0" y="2194784"/>
            <a:ext cx="5990897" cy="3853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0510" y="2578413"/>
            <a:ext cx="9154510" cy="2565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Ces solutions reposent sur les deux piliers que sont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	Des sets d'instruments de chirurgie plus respectueux de l'intégrité de la patiente.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 	Une station d'imagerie moderne, exploitant pleinement les possibilités offertes par internet et le Cloud.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18686" y="3324625"/>
            <a:ext cx="7296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Roboto Condensed" pitchFamily="2" charset="0"/>
                <a:ea typeface="Roboto Condensed" pitchFamily="2" charset="0"/>
              </a:rPr>
              <a:t>Our ambition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Improving the health care and management of all patients, regardless of their age and future, by providing the profession with innovative, effective solutions more respectful of the patient's integrity.</a:t>
            </a:r>
          </a:p>
        </p:txBody>
      </p:sp>
    </p:spTree>
    <p:extLst>
      <p:ext uri="{BB962C8B-B14F-4D97-AF65-F5344CB8AC3E}">
        <p14:creationId xmlns:p14="http://schemas.microsoft.com/office/powerpoint/2010/main" val="325751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Key markers</a:t>
            </a:r>
          </a:p>
        </p:txBody>
      </p:sp>
      <p:pic>
        <p:nvPicPr>
          <p:cNvPr id="1028" name="Picture 4" descr="http://delmont.quai13.net/wp-content/uploads/2017/01/about_bloc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133"/>
          <a:stretch/>
        </p:blipFill>
        <p:spPr bwMode="auto">
          <a:xfrm>
            <a:off x="454341" y="2227906"/>
            <a:ext cx="977188" cy="593706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  <a:softEdge rad="762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elmont.quai13.net/wp-content/uploads/2017/01/logo_bp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4715" y="3302230"/>
            <a:ext cx="1176441" cy="3696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logo tribunal de commerc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72" y="1258504"/>
            <a:ext cx="663929" cy="6024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538938" y="1320833"/>
            <a:ext cx="248784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SAS </a:t>
            </a: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registered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 in </a:t>
            </a: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January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 2016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r>
              <a:rPr lang="fr-FR" sz="1050" dirty="0">
                <a:latin typeface="Roboto Condensed" pitchFamily="2" charset="0"/>
                <a:ea typeface="Roboto Condensed" pitchFamily="2" charset="0"/>
              </a:rPr>
              <a:t>RCS Marseille : 817 710 411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42358" y="2293927"/>
            <a:ext cx="24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Initial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equity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200 K€ </a:t>
            </a:r>
          </a:p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Fundraising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800 K€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over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two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years</a:t>
            </a:r>
            <a:endParaRPr lang="fr-FR" sz="12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41737" y="3261144"/>
            <a:ext cx="3181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R&amp;D subventions (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350 K€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) </a:t>
            </a:r>
          </a:p>
          <a:p>
            <a:pPr marL="6350"/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Refundable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export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advance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(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320K€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)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228630" y="4342420"/>
            <a:ext cx="181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Head Office: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Athélia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V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390, Avenue du Mistral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13600 La Ciotat - France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99092" y="4342420"/>
            <a:ext cx="1775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Offices :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228 rue de la Convention, 75015 Paris - France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423" y="4348085"/>
            <a:ext cx="172667" cy="27571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539" y="4342420"/>
            <a:ext cx="172092" cy="275710"/>
          </a:xfrm>
          <a:prstGeom prst="rect">
            <a:avLst/>
          </a:prstGeom>
        </p:spPr>
      </p:pic>
      <p:graphicFrame>
        <p:nvGraphicFramePr>
          <p:cNvPr id="32" name="Graphique 31"/>
          <p:cNvGraphicFramePr/>
          <p:nvPr>
            <p:extLst>
              <p:ext uri="{D42A27DB-BD31-4B8C-83A1-F6EECF244321}">
                <p14:modId xmlns:p14="http://schemas.microsoft.com/office/powerpoint/2010/main" val="1504052135"/>
              </p:ext>
            </p:extLst>
          </p:nvPr>
        </p:nvGraphicFramePr>
        <p:xfrm>
          <a:off x="4900801" y="272026"/>
          <a:ext cx="3785998" cy="239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1538937" y="4249442"/>
            <a:ext cx="272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ISO 13 485 Certification, version 2016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CE certificate for Class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IIa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IIb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products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017595" y="1333701"/>
            <a:ext cx="67839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710 K€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848786" y="963118"/>
            <a:ext cx="80663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1 500 K€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709344" y="683862"/>
            <a:ext cx="80663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2 100 K€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5056539" y="2763063"/>
            <a:ext cx="3722241" cy="1447975"/>
            <a:chOff x="5056539" y="2727894"/>
            <a:chExt cx="3722241" cy="1447975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539" y="2727894"/>
              <a:ext cx="3722241" cy="1447975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sp>
          <p:nvSpPr>
            <p:cNvPr id="21" name="ZoneTexte 20"/>
            <p:cNvSpPr txBox="1"/>
            <p:nvPr/>
          </p:nvSpPr>
          <p:spPr>
            <a:xfrm>
              <a:off x="5896577" y="2875635"/>
              <a:ext cx="2042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>
                  <a:latin typeface="Roboto Condensed" pitchFamily="2" charset="0"/>
                  <a:ea typeface="Roboto Condensed" pitchFamily="2" charset="0"/>
                </a:rPr>
                <a:t>June</a:t>
              </a:r>
              <a:r>
                <a:rPr lang="fr-FR" sz="1200" b="1" dirty="0">
                  <a:latin typeface="Roboto Condensed" pitchFamily="2" charset="0"/>
                  <a:ea typeface="Roboto Condensed" pitchFamily="2" charset="0"/>
                </a:rPr>
                <a:t> 2018</a:t>
              </a:r>
              <a:r>
                <a:rPr lang="fr-FR" sz="1200" dirty="0">
                  <a:latin typeface="Roboto Condensed" pitchFamily="2" charset="0"/>
                  <a:ea typeface="Roboto Condensed" pitchFamily="2" charset="0"/>
                </a:rPr>
                <a:t> : New </a:t>
              </a:r>
              <a:r>
                <a:rPr lang="fr-FR" sz="1200" dirty="0" err="1">
                  <a:latin typeface="Roboto Condensed" pitchFamily="2" charset="0"/>
                  <a:ea typeface="Roboto Condensed" pitchFamily="2" charset="0"/>
                </a:rPr>
                <a:t>head</a:t>
              </a:r>
              <a:r>
                <a:rPr lang="fr-FR" sz="1200" dirty="0">
                  <a:latin typeface="Roboto Condensed" pitchFamily="2" charset="0"/>
                  <a:ea typeface="Roboto Condensed" pitchFamily="2" charset="0"/>
                </a:rPr>
                <a:t> office</a:t>
              </a:r>
            </a:p>
          </p:txBody>
        </p:sp>
      </p:grpSp>
      <p:pic>
        <p:nvPicPr>
          <p:cNvPr id="1026" name="Picture 2" descr="RÃ©sultat de recherche d'images pour &quot;SIQ slovenia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31" y="4295946"/>
            <a:ext cx="853013" cy="3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71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3857599" cy="857250"/>
          </a:xfrm>
        </p:spPr>
        <p:txBody>
          <a:bodyPr>
            <a:normAutofit/>
          </a:bodyPr>
          <a:lstStyle/>
          <a:p>
            <a:r>
              <a:rPr lang="fr-FR" dirty="0"/>
              <a:t>The teams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27151" y="1264551"/>
            <a:ext cx="325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In 2018, Delmont imaging's teams were strengthened by the arrival of:</a:t>
            </a:r>
            <a:endParaRPr lang="fr-FR" sz="12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986592" y="2335229"/>
            <a:ext cx="2880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itchFamily="2" charset="0"/>
                <a:ea typeface="Roboto" pitchFamily="2" charset="0"/>
              </a:rPr>
              <a:t>A </a:t>
            </a:r>
            <a:r>
              <a:rPr lang="en-US" sz="1200" b="1" dirty="0">
                <a:latin typeface="Roboto" pitchFamily="2" charset="0"/>
                <a:ea typeface="Roboto" pitchFamily="2" charset="0"/>
              </a:rPr>
              <a:t>scientific council </a:t>
            </a:r>
            <a:r>
              <a:rPr lang="en-US" sz="1200" dirty="0">
                <a:latin typeface="Roboto" pitchFamily="2" charset="0"/>
                <a:ea typeface="Roboto" pitchFamily="2" charset="0"/>
              </a:rPr>
              <a:t>to guide our R&amp;D researches, the choice of the programs, the performances targeted, the evaluation of the devices</a:t>
            </a:r>
            <a:r>
              <a:rPr lang="en-US" sz="1200" b="1" dirty="0">
                <a:latin typeface="Roboto" pitchFamily="2" charset="0"/>
                <a:ea typeface="Roboto" pitchFamily="2" charset="0"/>
              </a:rPr>
              <a:t>.</a:t>
            </a:r>
            <a:endParaRPr lang="fr-FR" sz="1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747508" y="3367992"/>
            <a:ext cx="2182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Hervé Fernandez</a:t>
            </a:r>
          </a:p>
          <a:p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Dpt</a:t>
            </a:r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, Head OB/GYN of KB </a:t>
            </a: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Paris - France</a:t>
            </a:r>
          </a:p>
          <a:p>
            <a:r>
              <a:rPr lang="fr-FR" sz="10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President</a:t>
            </a:r>
            <a:r>
              <a:rPr lang="fr-FR" sz="10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of the </a:t>
            </a:r>
            <a:r>
              <a:rPr lang="fr-FR" sz="10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scientific</a:t>
            </a:r>
            <a:r>
              <a:rPr lang="fr-FR" sz="10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10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council</a:t>
            </a:r>
            <a:endParaRPr lang="fr-FR" sz="1000" b="1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426875" y="1027278"/>
            <a:ext cx="1717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Our global </a:t>
            </a:r>
            <a:r>
              <a:rPr lang="fr-FR" sz="12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presence</a:t>
            </a:r>
            <a:endParaRPr lang="fr-FR" sz="12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7508" y="4284567"/>
            <a:ext cx="175212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Olivier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Chanelles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Centre médical du Château Paris - France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97" y="2453582"/>
            <a:ext cx="1284584" cy="59384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80" y="558121"/>
            <a:ext cx="2780872" cy="139998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849" y="3397070"/>
            <a:ext cx="291665" cy="2916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47" y="4309257"/>
            <a:ext cx="291665" cy="2916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8" y="4559253"/>
            <a:ext cx="295202" cy="2952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7" y="3978404"/>
            <a:ext cx="297412" cy="2974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7" y="3301447"/>
            <a:ext cx="291664" cy="29166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256380" y="3976480"/>
            <a:ext cx="17706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Jan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Palmø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Holbaek 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-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Danmark</a:t>
            </a:r>
            <a:endParaRPr lang="fr-FR" sz="10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56381" y="4559253"/>
            <a:ext cx="14262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Ettore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Cicinelli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Bari 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Polyclinic</a:t>
            </a:r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- 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Italy</a:t>
            </a:r>
            <a:endParaRPr lang="fr-FR" sz="10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49112" y="3301447"/>
            <a:ext cx="1909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Grigoris</a:t>
            </a:r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Grimbizis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Genesis 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Thessaloniki - </a:t>
            </a:r>
            <a:r>
              <a:rPr lang="fr-FR" sz="10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Greece</a:t>
            </a:r>
            <a:endParaRPr lang="fr-FR" sz="10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420357" y="1894001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2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63702" y="2057470"/>
            <a:ext cx="2584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International agents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420356" y="2652960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863701" y="2851514"/>
            <a:ext cx="224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R&amp;D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Engineer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413061" y="3413201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856406" y="3579288"/>
            <a:ext cx="2512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In-house production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engineer</a:t>
            </a:r>
            <a:endParaRPr lang="fr-FR" sz="14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F8191283-F627-664B-945E-F1B40CF1F408}"/>
              </a:ext>
            </a:extLst>
          </p:cNvPr>
          <p:cNvSpPr txBox="1">
            <a:spLocks/>
          </p:cNvSpPr>
          <p:nvPr/>
        </p:nvSpPr>
        <p:spPr>
          <a:xfrm>
            <a:off x="420357" y="4140975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2C1533C-D175-A040-A097-C21F03443E2D}"/>
              </a:ext>
            </a:extLst>
          </p:cNvPr>
          <p:cNvSpPr txBox="1"/>
          <p:nvPr/>
        </p:nvSpPr>
        <p:spPr>
          <a:xfrm>
            <a:off x="863702" y="4301202"/>
            <a:ext cx="2512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Sales Administration Manager</a:t>
            </a:r>
          </a:p>
        </p:txBody>
      </p:sp>
    </p:spTree>
    <p:extLst>
      <p:ext uri="{BB962C8B-B14F-4D97-AF65-F5344CB8AC3E}">
        <p14:creationId xmlns:p14="http://schemas.microsoft.com/office/powerpoint/2010/main" val="173674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KEY </a:t>
            </a:r>
            <a:r>
              <a:rPr lang="fr-FR" dirty="0" err="1"/>
              <a:t>produCTS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581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Hysteroscopic</a:t>
            </a:r>
            <a:r>
              <a:rPr lang="fr-FR" dirty="0"/>
              <a:t> instrumentation</a:t>
            </a:r>
          </a:p>
        </p:txBody>
      </p:sp>
      <p:pic>
        <p:nvPicPr>
          <p:cNvPr id="14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453">
            <a:off x="5528530" y="1278029"/>
            <a:ext cx="3168571" cy="1378942"/>
          </a:xfr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9500" flipH="1">
            <a:off x="5684136" y="2833197"/>
            <a:ext cx="3284988" cy="220273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67690" y="1244981"/>
            <a:ext cx="4633801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Our range of </a:t>
            </a:r>
            <a:r>
              <a:rPr lang="en-US" sz="1300" dirty="0" err="1">
                <a:latin typeface="Roboto Condensed" pitchFamily="2" charset="0"/>
                <a:ea typeface="Roboto Condensed" pitchFamily="2" charset="0"/>
              </a:rPr>
              <a:t>hysteroscopic</a:t>
            </a:r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 instrumentation is divided into two families: </a:t>
            </a:r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Cold instrumentation. </a:t>
            </a:r>
          </a:p>
          <a:p>
            <a:r>
              <a:rPr lang="en-US" sz="1200" b="1" dirty="0" err="1">
                <a:latin typeface="Roboto Condensed" pitchFamily="2" charset="0"/>
                <a:ea typeface="Roboto Condensed" pitchFamily="2" charset="0"/>
              </a:rPr>
              <a:t>EasyCare</a:t>
            </a:r>
            <a:r>
              <a:rPr lang="en-US" sz="12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combines a set of energy-free but efficient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hysteroscopic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instruments with a reduced diameter. Ideal for nulliparous patients and infertile couples.</a:t>
            </a: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Resectoscopy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Two bipolar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resectors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that only differ in diameter: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pPr marL="223838"/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6 mm for </a:t>
            </a:r>
            <a:r>
              <a:rPr lang="en-US" sz="1200" b="1" dirty="0">
                <a:latin typeface="Roboto Condensed" pitchFamily="2" charset="0"/>
                <a:ea typeface="Roboto Condensed" pitchFamily="2" charset="0"/>
              </a:rPr>
              <a:t>ReseCare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. A smaller dilatation makes this solution perfectly adapted to nulliparous patients, infertile couples, postmenopausal women or with a stenosis cervix.</a:t>
            </a:r>
          </a:p>
          <a:p>
            <a:pPr marL="223838"/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9 mm for </a:t>
            </a:r>
            <a:r>
              <a:rPr lang="en-US" sz="1200" b="1" dirty="0" err="1">
                <a:latin typeface="Roboto Condensed" pitchFamily="2" charset="0"/>
                <a:ea typeface="Roboto Condensed" pitchFamily="2" charset="0"/>
              </a:rPr>
              <a:t>MaxiCare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. A classic.</a:t>
            </a:r>
          </a:p>
          <a:p>
            <a:pPr marL="49213"/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Our electrodes are available sterile or reusable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25" y="1542888"/>
            <a:ext cx="1061977" cy="108974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81" y="3359450"/>
            <a:ext cx="1066777" cy="10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Imaging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635" y="1565063"/>
            <a:ext cx="3410033" cy="35784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90" y="2855862"/>
            <a:ext cx="1834757" cy="586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90" y="4033655"/>
            <a:ext cx="2051325" cy="6098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70683" y="479260"/>
            <a:ext cx="48645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+. 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Imaging system dedicated to consulting room or outpatient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hysteroscopies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. This solution shares the same values as the Apple range products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: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Quality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design, performances and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reliability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Simplicity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intuitive and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immediate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Efficiency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Time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saving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use</a:t>
            </a: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2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+ 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features an HD camera, a LED light source, a compact cart and an iPad Pro with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70683" y="2679651"/>
            <a:ext cx="302541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en-US" sz="1100" dirty="0">
                <a:latin typeface="Roboto Condensed" pitchFamily="2" charset="0"/>
                <a:ea typeface="Roboto Condensed" pitchFamily="2" charset="0"/>
              </a:rPr>
              <a:t>application available on the Apple Store. </a:t>
            </a:r>
          </a:p>
          <a:p>
            <a:r>
              <a:rPr lang="en-US" sz="1100" dirty="0">
                <a:latin typeface="Roboto Condensed" pitchFamily="2" charset="0"/>
                <a:ea typeface="Roboto Condensed" pitchFamily="2" charset="0"/>
              </a:rPr>
              <a:t>It allows the management of the patients, to view the video flow of the camera on the iPad but most of all to make a complete and aesthetic report in a few clicks!</a:t>
            </a:r>
          </a:p>
        </p:txBody>
      </p:sp>
      <p:sp>
        <p:nvSpPr>
          <p:cNvPr id="8" name="Rectangle 7"/>
          <p:cNvSpPr/>
          <p:nvPr/>
        </p:nvSpPr>
        <p:spPr>
          <a:xfrm>
            <a:off x="3870683" y="4123147"/>
            <a:ext cx="31968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Roboto Condensed" pitchFamily="2" charset="0"/>
                <a:ea typeface="Roboto Condensed" pitchFamily="2" charset="0"/>
              </a:rPr>
              <a:t>For those who simply want to control their camera, </a:t>
            </a:r>
            <a:r>
              <a:rPr lang="en-US" sz="1100" i="1" dirty="0" err="1">
                <a:latin typeface="Roboto Condensed" pitchFamily="2" charset="0"/>
                <a:ea typeface="Roboto Condensed" pitchFamily="2" charset="0"/>
              </a:rPr>
              <a:t>iZap</a:t>
            </a:r>
            <a:r>
              <a:rPr lang="en-US" sz="1100" i="1" dirty="0">
                <a:latin typeface="Roboto Condensed" pitchFamily="2" charset="0"/>
                <a:ea typeface="Roboto Condensed" pitchFamily="2" charset="0"/>
              </a:rPr>
              <a:t> control </a:t>
            </a:r>
            <a:r>
              <a:rPr lang="en-US" sz="1100" dirty="0">
                <a:latin typeface="Roboto Condensed" pitchFamily="2" charset="0"/>
                <a:ea typeface="Roboto Condensed" pitchFamily="2" charset="0"/>
              </a:rPr>
              <a:t>is also available on the Apple store.</a:t>
            </a:r>
          </a:p>
        </p:txBody>
      </p:sp>
    </p:spTree>
    <p:extLst>
      <p:ext uri="{BB962C8B-B14F-4D97-AF65-F5344CB8AC3E}">
        <p14:creationId xmlns:p14="http://schemas.microsoft.com/office/powerpoint/2010/main" val="261580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irrigation </a:t>
            </a:r>
            <a:r>
              <a:rPr lang="fr-FR" dirty="0" err="1"/>
              <a:t>pump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22438" r="21426" b="15426"/>
          <a:stretch/>
        </p:blipFill>
        <p:spPr>
          <a:xfrm>
            <a:off x="4026006" y="2085439"/>
            <a:ext cx="5096187" cy="325866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5450" y="1267450"/>
            <a:ext cx="83713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The irrigation pump is an essential complement to a quality and </a:t>
            </a:r>
            <a:r>
              <a:rPr lang="en-US" sz="1400" u="sng" dirty="0">
                <a:latin typeface="Roboto Condensed" pitchFamily="2" charset="0"/>
                <a:ea typeface="Roboto Condensed" pitchFamily="2" charset="0"/>
              </a:rPr>
              <a:t>safe</a:t>
            </a:r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 hysteroscopy.</a:t>
            </a:r>
          </a:p>
          <a:p>
            <a:r>
              <a:rPr lang="en-US" sz="1400" b="1" dirty="0" err="1">
                <a:latin typeface="Roboto Condensed" pitchFamily="2" charset="0"/>
                <a:ea typeface="Roboto Condensed" pitchFamily="2" charset="0"/>
              </a:rPr>
              <a:t>iFlow</a:t>
            </a:r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 is mainly proposed in hysteroscopy but its many programs make it suitable to operate also in Urology, Laparoscopy and Arthroscopy.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5450" y="2679770"/>
            <a:ext cx="41686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Its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main key points: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Accurate pressure measurement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Controlled suction via 2 speeds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RFID control of irrigation tubes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Clear display of key information and alerts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Easy handling of the pump and tubing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Automatic deficit calculation</a:t>
            </a:r>
          </a:p>
        </p:txBody>
      </p:sp>
    </p:spTree>
    <p:extLst>
      <p:ext uri="{BB962C8B-B14F-4D97-AF65-F5344CB8AC3E}">
        <p14:creationId xmlns:p14="http://schemas.microsoft.com/office/powerpoint/2010/main" val="145387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7356">
            <a:off x="4154239" y="1146149"/>
            <a:ext cx="4076596" cy="15548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</a:t>
            </a:r>
            <a:r>
              <a:rPr lang="fr-FR" dirty="0" err="1"/>
              <a:t>laparoscopic</a:t>
            </a:r>
            <a:r>
              <a:rPr lang="fr-FR" dirty="0"/>
              <a:t> range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757" y="2779411"/>
            <a:ext cx="3402704" cy="9528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001" y="3470909"/>
            <a:ext cx="3722140" cy="9668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75568" y="4190720"/>
            <a:ext cx="4398818" cy="565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7760" y="1224140"/>
            <a:ext cx="75156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This new catalogue contains more than 150 referenced instruments such as:</a:t>
            </a:r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Laparoscopes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Trocars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Grasping and dissecting forceps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Biopsy instruments and scissors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Suture and ligature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Accessories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Uterine manipulators 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9444"/>
          <a:stretch/>
        </p:blipFill>
        <p:spPr>
          <a:xfrm rot="12780699">
            <a:off x="920415" y="2875621"/>
            <a:ext cx="2459698" cy="24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5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3493239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2" y="1429357"/>
            <a:ext cx="8441703" cy="365062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Regulatory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15450" y="1019325"/>
            <a:ext cx="8371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Our regulatory department has enabled us to access many countries. Other registrations are in progress at various levels:</a:t>
            </a:r>
          </a:p>
        </p:txBody>
      </p:sp>
    </p:spTree>
    <p:extLst>
      <p:ext uri="{BB962C8B-B14F-4D97-AF65-F5344CB8AC3E}">
        <p14:creationId xmlns:p14="http://schemas.microsoft.com/office/powerpoint/2010/main" val="172295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Research</a:t>
            </a:r>
            <a:r>
              <a:rPr lang="fr-FR" dirty="0"/>
              <a:t> &amp; </a:t>
            </a:r>
            <a:r>
              <a:rPr lang="fr-FR" dirty="0" err="1"/>
              <a:t>Development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15450" y="1164555"/>
            <a:ext cx="84570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Innovation is in our DNA and at the very core of the company's activity, with the firm commitment to provide surgeons with ever more efficient tools respecting patients.</a:t>
            </a:r>
          </a:p>
          <a:p>
            <a:endParaRPr lang="fr-FR" sz="14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Our project pipeline includes: 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	Collaborative projects with research laboratories and other European companies on a major subject: 	endometriosis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	Projects focused on surgical instrumentation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	Projects focused on IT ( New App)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	Projects focused on imaging</a:t>
            </a:r>
          </a:p>
          <a:p>
            <a:endParaRPr lang="en-US" sz="14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225" y="3285582"/>
            <a:ext cx="3148781" cy="17125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48" r="28069"/>
          <a:stretch/>
        </p:blipFill>
        <p:spPr>
          <a:xfrm>
            <a:off x="3583959" y="3289725"/>
            <a:ext cx="3423359" cy="17084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1271" y="3289725"/>
            <a:ext cx="1666568" cy="17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0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Marketing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501123" y="496720"/>
            <a:ext cx="441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24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congresses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attended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including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5447" y="1132831"/>
            <a:ext cx="4200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Two clinical booklets</a:t>
            </a:r>
          </a:p>
          <a:p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In collaboration with 4 European KOLs, they cover all the pathologies that can be treated by our </a:t>
            </a:r>
            <a:r>
              <a:rPr lang="en-US" sz="1300" dirty="0" err="1">
                <a:latin typeface="Roboto Condensed" pitchFamily="2" charset="0"/>
                <a:ea typeface="Roboto Condensed" pitchFamily="2" charset="0"/>
              </a:rPr>
              <a:t>EasyCare</a:t>
            </a:r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 and ReseCare sets. The digital version available on our website illustrates these acts through video sequences.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513622" y="3776722"/>
            <a:ext cx="439021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Efficient communication tools</a:t>
            </a:r>
          </a:p>
          <a:p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A secured distributor area has been set up on our website, in order to make all our latest documents (marketing, regulatory, etc.) immediately accessible.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4710322" y="930262"/>
            <a:ext cx="3996814" cy="2394107"/>
            <a:chOff x="4623619" y="946403"/>
            <a:chExt cx="3996814" cy="2394107"/>
          </a:xfrm>
        </p:grpSpPr>
        <p:sp>
          <p:nvSpPr>
            <p:cNvPr id="12" name="Rectangle 11"/>
            <p:cNvSpPr/>
            <p:nvPr/>
          </p:nvSpPr>
          <p:spPr>
            <a:xfrm>
              <a:off x="4623619" y="946403"/>
              <a:ext cx="3996814" cy="239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227" y="2118077"/>
              <a:ext cx="822396" cy="106344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6" name="Picture 2" descr="RÃ©sultat de recherche d'images pour &quot;cngof&quot;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3390" y="2699832"/>
              <a:ext cx="974845" cy="481688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1030" name="Picture 6" descr="RÃ©sultat de recherche d'images pour &quot;NUGA meeting in Copenhagen&quot;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999" y="1858105"/>
              <a:ext cx="787784" cy="75627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Ã©sultat de recherche d'images pour &quot;jfm marrakech gynÃ©cologie&quot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009" y="1081945"/>
              <a:ext cx="1175993" cy="64799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associÃ©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7532" y="1085017"/>
              <a:ext cx="792115" cy="79211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RÃ©sultat de recherche d'images pour &quot;arab health&quot;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002" y="2786521"/>
              <a:ext cx="1553294" cy="39499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POGS Website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2267" y="2013753"/>
              <a:ext cx="1736471" cy="369395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1040" name="Picture 16" descr="RÃ©sultat de recherche d'images pour &quot;scgp&quot;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676" y="1090236"/>
              <a:ext cx="1030326" cy="625372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</p:grpSp>
      <p:grpSp>
        <p:nvGrpSpPr>
          <p:cNvPr id="14" name="Groupe 13"/>
          <p:cNvGrpSpPr/>
          <p:nvPr/>
        </p:nvGrpSpPr>
        <p:grpSpPr>
          <a:xfrm>
            <a:off x="895374" y="2436698"/>
            <a:ext cx="2698128" cy="2337249"/>
            <a:chOff x="1690359" y="1437236"/>
            <a:chExt cx="2698128" cy="233724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56665">
              <a:off x="2853032" y="1594834"/>
              <a:ext cx="1535455" cy="21796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77801">
              <a:off x="1690359" y="1437236"/>
              <a:ext cx="1636316" cy="23220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56788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5214" y="2861586"/>
            <a:ext cx="8229600" cy="857250"/>
          </a:xfrm>
        </p:spPr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attention !</a:t>
            </a:r>
          </a:p>
        </p:txBody>
      </p:sp>
    </p:spTree>
    <p:extLst>
      <p:ext uri="{BB962C8B-B14F-4D97-AF65-F5344CB8AC3E}">
        <p14:creationId xmlns:p14="http://schemas.microsoft.com/office/powerpoint/2010/main" val="3081864459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CDA</Template>
  <TotalTime>9547</TotalTime>
  <Words>771</Words>
  <Application>Microsoft Macintosh PowerPoint</Application>
  <PresentationFormat>Affichage à l'écran (16:9)</PresentationFormat>
  <Paragraphs>128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</vt:lpstr>
      <vt:lpstr>Roboto Condensed</vt:lpstr>
      <vt:lpstr>Roboto Condensed Light</vt:lpstr>
      <vt:lpstr>Roboto Condensed Regular</vt:lpstr>
      <vt:lpstr>Wingdings</vt:lpstr>
      <vt:lpstr>Delmont</vt:lpstr>
      <vt:lpstr>Company Profile</vt:lpstr>
      <vt:lpstr>KEY DATA</vt:lpstr>
      <vt:lpstr>Présentation PowerPoint</vt:lpstr>
      <vt:lpstr>Key markers</vt:lpstr>
      <vt:lpstr>The teams</vt:lpstr>
      <vt:lpstr>KEY produCTS</vt:lpstr>
      <vt:lpstr>Hysteroscopic instrumentation</vt:lpstr>
      <vt:lpstr>Imaging</vt:lpstr>
      <vt:lpstr>The irrigation pump</vt:lpstr>
      <vt:lpstr>The laparoscopic range</vt:lpstr>
      <vt:lpstr>DEPARTMENTS</vt:lpstr>
      <vt:lpstr>Regulatory</vt:lpstr>
      <vt:lpstr>Research &amp; Development</vt:lpstr>
      <vt:lpstr>Marketing</vt:lpstr>
      <vt:lpstr>Thank you for your attention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Pierre MONTILLOT</cp:lastModifiedBy>
  <cp:revision>344</cp:revision>
  <dcterms:created xsi:type="dcterms:W3CDTF">2017-02-22T08:05:59Z</dcterms:created>
  <dcterms:modified xsi:type="dcterms:W3CDTF">2019-03-12T08:20:24Z</dcterms:modified>
</cp:coreProperties>
</file>