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62" r:id="rId3"/>
    <p:sldId id="264" r:id="rId4"/>
    <p:sldId id="291" r:id="rId5"/>
    <p:sldId id="292" r:id="rId6"/>
    <p:sldId id="271" r:id="rId7"/>
    <p:sldId id="272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263" r:id="rId21"/>
    <p:sldId id="284" r:id="rId22"/>
    <p:sldId id="286" r:id="rId23"/>
    <p:sldId id="287" r:id="rId24"/>
    <p:sldId id="265" r:id="rId25"/>
    <p:sldId id="285" r:id="rId2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000E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695" autoAdjust="0"/>
  </p:normalViewPr>
  <p:slideViewPr>
    <p:cSldViewPr snapToGrid="0" snapToObjects="1">
      <p:cViewPr varScale="1">
        <p:scale>
          <a:sx n="79" d="100"/>
          <a:sy n="79" d="100"/>
        </p:scale>
        <p:origin x="102" y="93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05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8292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29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135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01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100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766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41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649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506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702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838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Seront présentés que les chemises</a:t>
            </a:r>
            <a:r>
              <a:rPr lang="fr-FR" baseline="0" dirty="0" smtClean="0"/>
              <a:t> qui fonctionnent avec des hystéros 2,7 ou 2,9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715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555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147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3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758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26/12/2018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iFlow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en-US" dirty="0" smtClean="0"/>
              <a:t>Outstanding performances </a:t>
            </a:r>
            <a:r>
              <a:rPr lang="en-US" dirty="0"/>
              <a:t>for </a:t>
            </a:r>
            <a:r>
              <a:rPr lang="en-US" dirty="0" smtClean="0"/>
              <a:t>safer surgeries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Iflow</a:t>
            </a:r>
            <a:r>
              <a:rPr lang="fr-FR" dirty="0" smtClean="0"/>
              <a:t> OVERVIEW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928560" cy="857250"/>
          </a:xfrm>
        </p:spPr>
        <p:txBody>
          <a:bodyPr>
            <a:normAutofit/>
          </a:bodyPr>
          <a:lstStyle/>
          <a:p>
            <a:r>
              <a:rPr lang="en-US" dirty="0" err="1" smtClean="0"/>
              <a:t>iFlow</a:t>
            </a:r>
            <a:r>
              <a:rPr lang="en-US" dirty="0" smtClean="0"/>
              <a:t> pump</a:t>
            </a:r>
            <a:endParaRPr lang="fr-FR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439" y="1648134"/>
            <a:ext cx="4981737" cy="2803741"/>
          </a:xfrm>
          <a:prstGeom prst="rect">
            <a:avLst/>
          </a:prstGeom>
        </p:spPr>
      </p:pic>
      <p:sp>
        <p:nvSpPr>
          <p:cNvPr id="29" name="Espace réservé du contenu 2"/>
          <p:cNvSpPr txBox="1">
            <a:spLocks/>
          </p:cNvSpPr>
          <p:nvPr/>
        </p:nvSpPr>
        <p:spPr>
          <a:xfrm>
            <a:off x="3959646" y="4249561"/>
            <a:ext cx="1731264" cy="6216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Plug for </a:t>
            </a:r>
            <a:r>
              <a:rPr lang="fr-FR" sz="1800" dirty="0" err="1"/>
              <a:t>suction</a:t>
            </a:r>
            <a:r>
              <a:rPr lang="fr-FR" sz="1800" dirty="0"/>
              <a:t> tube</a:t>
            </a:r>
            <a:endParaRPr lang="fr-FR" sz="1800" dirty="0" smtClean="0"/>
          </a:p>
        </p:txBody>
      </p:sp>
      <p:cxnSp>
        <p:nvCxnSpPr>
          <p:cNvPr id="30" name="Connecteur droit avec flèche 29"/>
          <p:cNvCxnSpPr/>
          <p:nvPr/>
        </p:nvCxnSpPr>
        <p:spPr>
          <a:xfrm flipV="1">
            <a:off x="4663534" y="3761606"/>
            <a:ext cx="146615" cy="5314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space réservé du contenu 2"/>
          <p:cNvSpPr txBox="1">
            <a:spLocks/>
          </p:cNvSpPr>
          <p:nvPr/>
        </p:nvSpPr>
        <p:spPr>
          <a:xfrm>
            <a:off x="475485" y="4055168"/>
            <a:ext cx="1913372" cy="422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Start/stop </a:t>
            </a:r>
            <a:r>
              <a:rPr lang="fr-FR" sz="1800" dirty="0" err="1" smtClean="0"/>
              <a:t>button</a:t>
            </a:r>
            <a:endParaRPr lang="fr-FR" sz="1800" dirty="0" smtClean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6147625" y="3417216"/>
            <a:ext cx="818820" cy="765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V="1">
            <a:off x="2255222" y="3731126"/>
            <a:ext cx="635340" cy="3240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3762294" y="1651506"/>
            <a:ext cx="0" cy="12396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space réservé du contenu 2"/>
          <p:cNvSpPr txBox="1">
            <a:spLocks/>
          </p:cNvSpPr>
          <p:nvPr/>
        </p:nvSpPr>
        <p:spPr>
          <a:xfrm>
            <a:off x="2820330" y="1351578"/>
            <a:ext cx="2037765" cy="3613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User interface</a:t>
            </a: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>
          <a:xfrm>
            <a:off x="6966443" y="3150803"/>
            <a:ext cx="1703181" cy="742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Irrigation tube </a:t>
            </a:r>
            <a:r>
              <a:rPr lang="fr-FR" sz="1800" dirty="0" smtClean="0"/>
              <a:t>entrance</a:t>
            </a:r>
            <a:endParaRPr lang="fr-FR" sz="1800" dirty="0" smtClean="0"/>
          </a:p>
        </p:txBody>
      </p:sp>
      <p:cxnSp>
        <p:nvCxnSpPr>
          <p:cNvPr id="37" name="Connecteur droit avec flèche 36"/>
          <p:cNvCxnSpPr/>
          <p:nvPr/>
        </p:nvCxnSpPr>
        <p:spPr>
          <a:xfrm flipH="1">
            <a:off x="5519969" y="1723173"/>
            <a:ext cx="1037065" cy="11782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contenu 2"/>
          <p:cNvSpPr txBox="1">
            <a:spLocks/>
          </p:cNvSpPr>
          <p:nvPr/>
        </p:nvSpPr>
        <p:spPr>
          <a:xfrm>
            <a:off x="6557034" y="1446909"/>
            <a:ext cx="2112591" cy="409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Roller </a:t>
            </a:r>
            <a:r>
              <a:rPr lang="fr-FR" sz="1800" dirty="0" err="1" smtClean="0"/>
              <a:t>wheel</a:t>
            </a:r>
            <a:endParaRPr lang="fr-FR" sz="1800" dirty="0" smtClean="0"/>
          </a:p>
        </p:txBody>
      </p:sp>
      <p:cxnSp>
        <p:nvCxnSpPr>
          <p:cNvPr id="39" name="Connecteur droit avec flèche 38"/>
          <p:cNvCxnSpPr/>
          <p:nvPr/>
        </p:nvCxnSpPr>
        <p:spPr>
          <a:xfrm flipH="1">
            <a:off x="5993638" y="2602220"/>
            <a:ext cx="972806" cy="8146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space réservé du contenu 2"/>
          <p:cNvSpPr txBox="1">
            <a:spLocks/>
          </p:cNvSpPr>
          <p:nvPr/>
        </p:nvSpPr>
        <p:spPr>
          <a:xfrm>
            <a:off x="7030702" y="2213247"/>
            <a:ext cx="2015761" cy="5783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err="1" smtClean="0"/>
              <a:t>Transponder</a:t>
            </a:r>
            <a:r>
              <a:rPr lang="fr-FR" sz="1800" dirty="0" smtClean="0"/>
              <a:t> </a:t>
            </a:r>
            <a:r>
              <a:rPr lang="fr-FR" sz="1800" dirty="0" err="1" smtClean="0"/>
              <a:t>sensor</a:t>
            </a:r>
            <a:r>
              <a:rPr lang="fr-FR" sz="1800" dirty="0" smtClean="0"/>
              <a:t> (RFID)</a:t>
            </a:r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Accessories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40" y="1187112"/>
            <a:ext cx="623184" cy="857252"/>
          </a:xfrm>
          <a:prstGeom prst="rect">
            <a:avLst/>
          </a:prstGeo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2180020" y="1256962"/>
            <a:ext cx="6086156" cy="652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b="1" dirty="0">
                <a:solidFill>
                  <a:srgbClr val="8F467F"/>
                </a:solidFill>
              </a:rPr>
              <a:t>Transponder that contains one or more programs</a:t>
            </a:r>
            <a:r>
              <a:rPr lang="en-US" sz="1700" b="1" dirty="0" smtClean="0">
                <a:solidFill>
                  <a:srgbClr val="8F467F"/>
                </a:solidFill>
              </a:rPr>
              <a:t>:</a:t>
            </a:r>
            <a:r>
              <a:rPr lang="fr-FR" sz="1700" b="1" dirty="0" smtClean="0">
                <a:solidFill>
                  <a:srgbClr val="8F467F"/>
                </a:solidFill>
              </a:rPr>
              <a:t> </a:t>
            </a:r>
            <a:r>
              <a:rPr lang="fr-FR" sz="1700" dirty="0" err="1"/>
              <a:t>hysteroscopy</a:t>
            </a:r>
            <a:r>
              <a:rPr lang="fr-FR" sz="1700" dirty="0"/>
              <a:t>, </a:t>
            </a:r>
            <a:r>
              <a:rPr lang="fr-FR" sz="1700" dirty="0" err="1" smtClean="0"/>
              <a:t>laparoscopy</a:t>
            </a:r>
            <a:r>
              <a:rPr lang="fr-FR" sz="1700" dirty="0" smtClean="0"/>
              <a:t>, </a:t>
            </a:r>
            <a:r>
              <a:rPr lang="fr-FR" sz="1700" dirty="0" err="1" smtClean="0"/>
              <a:t>urology</a:t>
            </a:r>
            <a:r>
              <a:rPr lang="fr-FR" sz="1700" dirty="0" smtClean="0"/>
              <a:t> and </a:t>
            </a:r>
            <a:r>
              <a:rPr lang="fr-FR" sz="1700" dirty="0" err="1" smtClean="0"/>
              <a:t>arthroscopy</a:t>
            </a:r>
            <a:r>
              <a:rPr lang="fr-FR" sz="1700" dirty="0" smtClean="0"/>
              <a:t>. </a:t>
            </a:r>
            <a:endParaRPr lang="fr-FR" sz="1700" dirty="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5411" y="1995143"/>
            <a:ext cx="1148946" cy="1542950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1655432" y="2452291"/>
            <a:ext cx="3018740" cy="88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err="1" smtClean="0">
                <a:solidFill>
                  <a:srgbClr val="8F467F"/>
                </a:solidFill>
              </a:rPr>
              <a:t>Sterile</a:t>
            </a:r>
            <a:r>
              <a:rPr lang="fr-FR" sz="1700" b="1" dirty="0" smtClean="0">
                <a:solidFill>
                  <a:srgbClr val="8F467F"/>
                </a:solidFill>
              </a:rPr>
              <a:t> single-use </a:t>
            </a:r>
            <a:r>
              <a:rPr lang="fr-FR" sz="1700" b="1" dirty="0" smtClean="0">
                <a:solidFill>
                  <a:srgbClr val="8F467F"/>
                </a:solidFill>
              </a:rPr>
              <a:t>irrigation tube:</a:t>
            </a:r>
            <a:r>
              <a:rPr lang="fr-FR" sz="1700" dirty="0" smtClean="0"/>
              <a:t> </a:t>
            </a:r>
            <a:r>
              <a:rPr lang="fr-FR" sz="1700" dirty="0" err="1" smtClean="0"/>
              <a:t>D</a:t>
            </a:r>
            <a:r>
              <a:rPr lang="fr-FR" sz="1700" dirty="0" err="1" smtClean="0"/>
              <a:t>elivered</a:t>
            </a:r>
            <a:r>
              <a:rPr lang="fr-FR" sz="1700" dirty="0" smtClean="0"/>
              <a:t> by 10. </a:t>
            </a:r>
            <a:endParaRPr lang="fr-FR" sz="1700" dirty="0" smtClean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" y="3341091"/>
            <a:ext cx="1685191" cy="1263893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1655431" y="3694094"/>
            <a:ext cx="3018741" cy="628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err="1" smtClean="0">
                <a:solidFill>
                  <a:srgbClr val="8F467F"/>
                </a:solidFill>
              </a:rPr>
              <a:t>Reusable</a:t>
            </a:r>
            <a:r>
              <a:rPr lang="fr-FR" sz="1700" b="1" dirty="0" smtClean="0">
                <a:solidFill>
                  <a:srgbClr val="8F467F"/>
                </a:solidFill>
              </a:rPr>
              <a:t> </a:t>
            </a:r>
            <a:r>
              <a:rPr lang="fr-FR" sz="1700" b="1" dirty="0">
                <a:solidFill>
                  <a:srgbClr val="8F467F"/>
                </a:solidFill>
              </a:rPr>
              <a:t>irrigation </a:t>
            </a:r>
            <a:r>
              <a:rPr lang="fr-FR" sz="1700" b="1" dirty="0" smtClean="0">
                <a:solidFill>
                  <a:srgbClr val="8F467F"/>
                </a:solidFill>
              </a:rPr>
              <a:t>tube: </a:t>
            </a:r>
            <a:r>
              <a:rPr lang="fr-FR" sz="1700" dirty="0" err="1" smtClean="0"/>
              <a:t>reusable</a:t>
            </a:r>
            <a:r>
              <a:rPr lang="fr-FR" sz="1700" dirty="0" smtClean="0"/>
              <a:t> </a:t>
            </a:r>
            <a:r>
              <a:rPr lang="fr-FR" sz="1700" dirty="0"/>
              <a:t>20 times. </a:t>
            </a:r>
            <a:endParaRPr lang="fr-FR" sz="1700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2192145"/>
            <a:ext cx="1472389" cy="1063229"/>
          </a:xfrm>
          <a:prstGeom prst="rect">
            <a:avLst/>
          </a:prstGeom>
        </p:spPr>
      </p:pic>
      <p:sp>
        <p:nvSpPr>
          <p:cNvPr id="11" name="Espace réservé du contenu 2"/>
          <p:cNvSpPr txBox="1">
            <a:spLocks/>
          </p:cNvSpPr>
          <p:nvPr/>
        </p:nvSpPr>
        <p:spPr>
          <a:xfrm>
            <a:off x="6485561" y="2164233"/>
            <a:ext cx="2686049" cy="12047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err="1" smtClean="0">
                <a:solidFill>
                  <a:srgbClr val="8F467F"/>
                </a:solidFill>
              </a:rPr>
              <a:t>Sterile</a:t>
            </a:r>
            <a:r>
              <a:rPr lang="fr-FR" sz="1700" b="1" dirty="0" smtClean="0">
                <a:solidFill>
                  <a:srgbClr val="8F467F"/>
                </a:solidFill>
              </a:rPr>
              <a:t> single-use </a:t>
            </a:r>
            <a:r>
              <a:rPr lang="fr-FR" sz="1700" b="1" dirty="0" err="1" smtClean="0">
                <a:solidFill>
                  <a:srgbClr val="8F467F"/>
                </a:solidFill>
              </a:rPr>
              <a:t>suction</a:t>
            </a:r>
            <a:r>
              <a:rPr lang="fr-FR" sz="1700" b="1" dirty="0" smtClean="0">
                <a:solidFill>
                  <a:srgbClr val="8F467F"/>
                </a:solidFill>
              </a:rPr>
              <a:t> tube:</a:t>
            </a:r>
            <a:r>
              <a:rPr lang="fr-FR" sz="1700" dirty="0" smtClean="0"/>
              <a:t> </a:t>
            </a:r>
            <a:r>
              <a:rPr lang="fr-FR" sz="1700" dirty="0" err="1" smtClean="0"/>
              <a:t>with</a:t>
            </a:r>
            <a:r>
              <a:rPr lang="fr-FR" sz="1700" dirty="0" smtClean="0"/>
              <a:t> 2 </a:t>
            </a:r>
            <a:r>
              <a:rPr lang="fr-FR" sz="1700" dirty="0" err="1" smtClean="0"/>
              <a:t>connectors</a:t>
            </a:r>
            <a:r>
              <a:rPr lang="fr-FR" sz="1700" dirty="0" smtClean="0"/>
              <a:t>.</a:t>
            </a:r>
          </a:p>
          <a:p>
            <a:pPr marL="0" indent="0">
              <a:buNone/>
            </a:pPr>
            <a:r>
              <a:rPr lang="fr-FR" sz="1700" dirty="0" err="1"/>
              <a:t>Delivered</a:t>
            </a:r>
            <a:r>
              <a:rPr lang="fr-FR" sz="1700" dirty="0"/>
              <a:t> by </a:t>
            </a:r>
            <a:r>
              <a:rPr lang="fr-FR" sz="1700" dirty="0" smtClean="0"/>
              <a:t>10.</a:t>
            </a:r>
            <a:endParaRPr lang="fr-FR" sz="1700" dirty="0" smtClean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280" y="3462238"/>
            <a:ext cx="1402129" cy="1323107"/>
          </a:xfrm>
          <a:prstGeom prst="rect">
            <a:avLst/>
          </a:prstGeom>
        </p:spPr>
      </p:pic>
      <p:sp>
        <p:nvSpPr>
          <p:cNvPr id="13" name="Espace réservé du contenu 2"/>
          <p:cNvSpPr txBox="1">
            <a:spLocks/>
          </p:cNvSpPr>
          <p:nvPr/>
        </p:nvSpPr>
        <p:spPr>
          <a:xfrm>
            <a:off x="6485561" y="3716986"/>
            <a:ext cx="2581274" cy="742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err="1" smtClean="0">
                <a:solidFill>
                  <a:srgbClr val="8F467F"/>
                </a:solidFill>
              </a:rPr>
              <a:t>Suction</a:t>
            </a:r>
            <a:r>
              <a:rPr lang="fr-FR" sz="1700" b="1" dirty="0" smtClean="0">
                <a:solidFill>
                  <a:srgbClr val="8F467F"/>
                </a:solidFill>
              </a:rPr>
              <a:t> vacuum tube:</a:t>
            </a:r>
            <a:r>
              <a:rPr lang="fr-FR" sz="1700" dirty="0" smtClean="0"/>
              <a:t> for 30 </a:t>
            </a:r>
            <a:r>
              <a:rPr lang="fr-FR" sz="1700" dirty="0" err="1" smtClean="0"/>
              <a:t>days</a:t>
            </a:r>
            <a:r>
              <a:rPr lang="fr-FR" sz="1700" dirty="0" smtClean="0"/>
              <a:t> of use. </a:t>
            </a:r>
          </a:p>
        </p:txBody>
      </p:sp>
    </p:spTree>
    <p:extLst>
      <p:ext uri="{BB962C8B-B14F-4D97-AF65-F5344CB8AC3E}">
        <p14:creationId xmlns:p14="http://schemas.microsoft.com/office/powerpoint/2010/main" val="3072284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Accessories</a:t>
            </a:r>
            <a:endParaRPr lang="fr-FR" dirty="0"/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2372409" y="3318698"/>
            <a:ext cx="3018743" cy="9523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>
                <a:solidFill>
                  <a:srgbClr val="8F467F"/>
                </a:solidFill>
              </a:rPr>
              <a:t>Digital </a:t>
            </a:r>
            <a:r>
              <a:rPr lang="fr-FR" sz="1700" b="1" dirty="0" err="1" smtClean="0">
                <a:solidFill>
                  <a:srgbClr val="8F467F"/>
                </a:solidFill>
              </a:rPr>
              <a:t>bottle</a:t>
            </a:r>
            <a:r>
              <a:rPr lang="fr-FR" sz="1700" b="1" dirty="0" smtClean="0">
                <a:solidFill>
                  <a:srgbClr val="8F467F"/>
                </a:solidFill>
              </a:rPr>
              <a:t> </a:t>
            </a:r>
            <a:r>
              <a:rPr lang="fr-FR" sz="1700" b="1" dirty="0" err="1" smtClean="0">
                <a:solidFill>
                  <a:srgbClr val="8F467F"/>
                </a:solidFill>
              </a:rPr>
              <a:t>scale</a:t>
            </a:r>
            <a:r>
              <a:rPr lang="fr-FR" sz="1700" b="1" dirty="0" smtClean="0">
                <a:solidFill>
                  <a:srgbClr val="8F467F"/>
                </a:solidFill>
              </a:rPr>
              <a:t>:</a:t>
            </a:r>
            <a:r>
              <a:rPr lang="fr-FR" sz="1700" dirty="0" smtClean="0"/>
              <a:t> </a:t>
            </a:r>
            <a:r>
              <a:rPr lang="en-US" sz="1700" dirty="0"/>
              <a:t>allows an automatic calculation of the input / output balance.</a:t>
            </a:r>
            <a:endParaRPr lang="fr-FR" sz="1700" dirty="0" smtClean="0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>
          <a:xfrm>
            <a:off x="2353361" y="1735634"/>
            <a:ext cx="2901392" cy="930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err="1" smtClean="0">
                <a:solidFill>
                  <a:srgbClr val="8F467F"/>
                </a:solidFill>
              </a:rPr>
              <a:t>Bemis</a:t>
            </a:r>
            <a:r>
              <a:rPr lang="fr-FR" sz="1700" b="1" dirty="0" smtClean="0">
                <a:solidFill>
                  <a:srgbClr val="8F467F"/>
                </a:solidFill>
              </a:rPr>
              <a:t> container </a:t>
            </a:r>
            <a:r>
              <a:rPr lang="fr-FR" sz="1700" b="1" dirty="0" smtClean="0">
                <a:solidFill>
                  <a:srgbClr val="8F467F"/>
                </a:solidFill>
              </a:rPr>
              <a:t>for </a:t>
            </a:r>
            <a:r>
              <a:rPr lang="fr-FR" sz="1700" b="1" dirty="0" err="1" smtClean="0">
                <a:solidFill>
                  <a:srgbClr val="8F467F"/>
                </a:solidFill>
              </a:rPr>
              <a:t>secretions</a:t>
            </a:r>
            <a:r>
              <a:rPr lang="fr-FR" sz="1700" b="1" dirty="0" smtClean="0">
                <a:solidFill>
                  <a:srgbClr val="8F467F"/>
                </a:solidFill>
              </a:rPr>
              <a:t>:</a:t>
            </a:r>
            <a:r>
              <a:rPr lang="fr-FR" sz="1700" dirty="0" smtClean="0"/>
              <a:t> 3L, </a:t>
            </a:r>
            <a:r>
              <a:rPr lang="fr-FR" sz="1700" dirty="0" err="1" smtClean="0"/>
              <a:t>delivered</a:t>
            </a:r>
            <a:r>
              <a:rPr lang="fr-FR" sz="1700" dirty="0" smtClean="0"/>
              <a:t> by </a:t>
            </a:r>
            <a:r>
              <a:rPr lang="fr-FR" sz="1700" dirty="0" smtClean="0"/>
              <a:t>2. </a:t>
            </a:r>
            <a:endParaRPr lang="fr-FR" sz="1700" dirty="0" smtClean="0"/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6143626" y="3541611"/>
            <a:ext cx="2543173" cy="7429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b="1" dirty="0" smtClean="0">
                <a:solidFill>
                  <a:srgbClr val="8F467F"/>
                </a:solidFill>
              </a:rPr>
              <a:t>Double </a:t>
            </a:r>
            <a:r>
              <a:rPr lang="fr-FR" sz="1800" b="1" dirty="0" err="1" smtClean="0">
                <a:solidFill>
                  <a:srgbClr val="8F467F"/>
                </a:solidFill>
              </a:rPr>
              <a:t>pedal</a:t>
            </a:r>
            <a:r>
              <a:rPr lang="fr-FR" sz="1800" b="1" dirty="0" smtClean="0">
                <a:solidFill>
                  <a:srgbClr val="8F467F"/>
                </a:solidFill>
              </a:rPr>
              <a:t> foot switch:</a:t>
            </a:r>
            <a:r>
              <a:rPr lang="fr-FR" sz="1800" dirty="0" smtClean="0"/>
              <a:t> </a:t>
            </a:r>
            <a:r>
              <a:rPr lang="en-US" sz="1800" dirty="0" smtClean="0"/>
              <a:t>start, </a:t>
            </a:r>
            <a:r>
              <a:rPr lang="en-US" sz="1800" dirty="0"/>
              <a:t>pause, stop </a:t>
            </a:r>
            <a:r>
              <a:rPr lang="en-US" sz="1800" dirty="0" smtClean="0"/>
              <a:t>of the </a:t>
            </a:r>
            <a:r>
              <a:rPr lang="en-US" sz="1800" dirty="0"/>
              <a:t>irrigation</a:t>
            </a:r>
            <a:endParaRPr lang="fr-FR" sz="1800" dirty="0" smtClean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81" y="3338554"/>
            <a:ext cx="1522569" cy="85236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00" y="1602286"/>
            <a:ext cx="788137" cy="119721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26" y="1063229"/>
            <a:ext cx="1934716" cy="214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85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Strengths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371066" y="1174928"/>
            <a:ext cx="8315733" cy="4066107"/>
          </a:xfrm>
        </p:spPr>
        <p:txBody>
          <a:bodyPr>
            <a:noAutofit/>
          </a:bodyPr>
          <a:lstStyle/>
          <a:p>
            <a:pPr lvl="1"/>
            <a:r>
              <a:rPr lang="en-US" sz="1800" dirty="0" smtClean="0"/>
              <a:t>Permanent </a:t>
            </a:r>
            <a:r>
              <a:rPr lang="en-US" sz="1800" dirty="0" smtClean="0"/>
              <a:t>display of key </a:t>
            </a:r>
            <a:r>
              <a:rPr lang="en-US" sz="1800" dirty="0" smtClean="0"/>
              <a:t>information. </a:t>
            </a:r>
            <a:endParaRPr lang="en-US" sz="1800" dirty="0" smtClean="0"/>
          </a:p>
          <a:p>
            <a:pPr lvl="1"/>
            <a:r>
              <a:rPr lang="en-US" sz="1800" dirty="0" smtClean="0"/>
              <a:t>Pressure and flow settings on the </a:t>
            </a:r>
            <a:r>
              <a:rPr lang="en-US" sz="1800" dirty="0" smtClean="0"/>
              <a:t>touch-screen.</a:t>
            </a:r>
            <a:endParaRPr lang="en-US" sz="1800" dirty="0" smtClean="0"/>
          </a:p>
          <a:p>
            <a:pPr lvl="1"/>
            <a:r>
              <a:rPr lang="en-US" sz="1800" dirty="0"/>
              <a:t>Easy handling: clear controls </a:t>
            </a:r>
            <a:r>
              <a:rPr lang="en-US" sz="1800" dirty="0" smtClean="0"/>
              <a:t>/ </a:t>
            </a:r>
            <a:r>
              <a:rPr lang="en-US" sz="1800" dirty="0"/>
              <a:t>alerts and simple </a:t>
            </a:r>
            <a:r>
              <a:rPr lang="en-US" sz="1800" dirty="0" smtClean="0"/>
              <a:t>insertion of irrigation tubes.</a:t>
            </a:r>
            <a:endParaRPr lang="en-US" sz="1800" dirty="0" smtClean="0"/>
          </a:p>
          <a:p>
            <a:pPr lvl="1"/>
            <a:r>
              <a:rPr lang="en-US" sz="1800" dirty="0" smtClean="0"/>
              <a:t>Sterility </a:t>
            </a:r>
            <a:r>
              <a:rPr lang="en-US" sz="1800" dirty="0"/>
              <a:t>control </a:t>
            </a:r>
            <a:r>
              <a:rPr lang="en-US" sz="1800" dirty="0" smtClean="0"/>
              <a:t>of irrigation </a:t>
            </a:r>
            <a:r>
              <a:rPr lang="en-US" sz="1800" dirty="0"/>
              <a:t>tubes using RFID </a:t>
            </a:r>
            <a:r>
              <a:rPr lang="en-US" sz="1800" dirty="0" smtClean="0"/>
              <a:t>technology.</a:t>
            </a:r>
          </a:p>
          <a:p>
            <a:pPr marL="457200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	</a:t>
            </a:r>
            <a:r>
              <a:rPr lang="fr-FR" sz="1800" dirty="0" smtClean="0">
                <a:sym typeface="Wingdings" panose="05000000000000000000" pitchFamily="2" charset="2"/>
              </a:rPr>
              <a:t> </a:t>
            </a:r>
            <a:r>
              <a:rPr lang="en-US" sz="1800" dirty="0" smtClean="0">
                <a:sym typeface="Wingdings" panose="05000000000000000000" pitchFamily="2" charset="2"/>
              </a:rPr>
              <a:t>safety</a:t>
            </a:r>
            <a:r>
              <a:rPr lang="fr-FR" sz="1800" dirty="0" smtClean="0">
                <a:sym typeface="Wingdings" panose="05000000000000000000" pitchFamily="2" charset="2"/>
              </a:rPr>
              <a:t> for the </a:t>
            </a:r>
            <a:r>
              <a:rPr lang="fr-FR" sz="1800" dirty="0" smtClean="0">
                <a:sym typeface="Wingdings" panose="05000000000000000000" pitchFamily="2" charset="2"/>
              </a:rPr>
              <a:t>patient.</a:t>
            </a:r>
            <a:endParaRPr lang="fr-FR" sz="1800" dirty="0" smtClean="0"/>
          </a:p>
          <a:p>
            <a:pPr lvl="1"/>
            <a:r>
              <a:rPr lang="en-US" sz="1800" dirty="0" smtClean="0"/>
              <a:t>Accurate</a:t>
            </a:r>
            <a:r>
              <a:rPr lang="fr-FR" sz="1800" dirty="0" smtClean="0"/>
              <a:t> pressure </a:t>
            </a:r>
            <a:r>
              <a:rPr lang="en-US" sz="1800" dirty="0"/>
              <a:t>measurements </a:t>
            </a:r>
            <a:r>
              <a:rPr lang="en-US" sz="1800" dirty="0" smtClean="0"/>
              <a:t>in </a:t>
            </a:r>
            <a:r>
              <a:rPr lang="en-US" sz="1800" dirty="0"/>
              <a:t>particular </a:t>
            </a:r>
            <a:r>
              <a:rPr lang="en-US" sz="1800" dirty="0" smtClean="0"/>
              <a:t>through the detection </a:t>
            </a:r>
            <a:r>
              <a:rPr lang="en-US" sz="1800" dirty="0"/>
              <a:t>system of the instrument </a:t>
            </a:r>
            <a:r>
              <a:rPr lang="en-US" sz="1800" dirty="0" smtClean="0"/>
              <a:t>used technology.</a:t>
            </a:r>
            <a:endParaRPr lang="fr-FR" sz="1800" dirty="0" smtClean="0"/>
          </a:p>
          <a:p>
            <a:pPr lvl="1"/>
            <a:r>
              <a:rPr lang="en-US" sz="1800" dirty="0"/>
              <a:t>Display of the deficit calculation </a:t>
            </a:r>
            <a:r>
              <a:rPr lang="en-US" sz="1800" dirty="0" smtClean="0"/>
              <a:t>thanks to a </a:t>
            </a:r>
            <a:r>
              <a:rPr lang="en-US" sz="1800" dirty="0"/>
              <a:t>digital </a:t>
            </a:r>
            <a:r>
              <a:rPr lang="en-US" sz="1800" dirty="0" smtClean="0"/>
              <a:t>balance.</a:t>
            </a:r>
            <a:endParaRPr lang="en-US" sz="1800" dirty="0" smtClean="0"/>
          </a:p>
          <a:p>
            <a:pPr lvl="1"/>
            <a:r>
              <a:rPr lang="en-US" sz="1800" dirty="0" smtClean="0"/>
              <a:t>Controlled suction (2 speeds available</a:t>
            </a:r>
            <a:r>
              <a:rPr lang="en-US" sz="1800" dirty="0" smtClean="0"/>
              <a:t>).</a:t>
            </a:r>
            <a:endParaRPr lang="en-US" sz="1800" dirty="0" smtClean="0"/>
          </a:p>
          <a:p>
            <a:pPr lvl="1"/>
            <a:r>
              <a:rPr lang="en-US" sz="1800" dirty="0" smtClean="0"/>
              <a:t>Transponder </a:t>
            </a:r>
            <a:r>
              <a:rPr lang="en-US" sz="1800" dirty="0"/>
              <a:t>system by application </a:t>
            </a:r>
            <a:r>
              <a:rPr lang="en-US" sz="1800" dirty="0" smtClean="0"/>
              <a:t>(hysteroscopy, laparoscopy</a:t>
            </a:r>
            <a:r>
              <a:rPr lang="en-US" sz="1800" dirty="0"/>
              <a:t>, urology, arthroscopy</a:t>
            </a:r>
            <a:r>
              <a:rPr lang="en-US" sz="1800" dirty="0" smtClean="0"/>
              <a:t>).</a:t>
            </a: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HOW TO </a:t>
            </a:r>
            <a:r>
              <a:rPr lang="fr-FR" dirty="0" err="1" smtClean="0"/>
              <a:t>install</a:t>
            </a:r>
            <a:r>
              <a:rPr lang="fr-FR" dirty="0" smtClean="0"/>
              <a:t> </a:t>
            </a:r>
            <a:r>
              <a:rPr lang="fr-FR" dirty="0" err="1" smtClean="0"/>
              <a:t>iflow</a:t>
            </a:r>
            <a:r>
              <a:rPr lang="fr-FR" dirty="0" smtClean="0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/>
              <a:t>install</a:t>
            </a:r>
            <a:r>
              <a:rPr lang="fr-FR" dirty="0"/>
              <a:t> </a:t>
            </a:r>
            <a:r>
              <a:rPr lang="fr-FR" dirty="0" err="1" smtClean="0"/>
              <a:t>iFlow</a:t>
            </a:r>
            <a:r>
              <a:rPr lang="fr-FR" dirty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202798"/>
            <a:ext cx="8292134" cy="1345849"/>
          </a:xfrm>
        </p:spPr>
        <p:txBody>
          <a:bodyPr>
            <a:normAutofit/>
          </a:bodyPr>
          <a:lstStyle/>
          <a:p>
            <a:r>
              <a:rPr lang="fr-FR" sz="2000" dirty="0" err="1" smtClean="0"/>
              <a:t>Connect</a:t>
            </a:r>
            <a:r>
              <a:rPr lang="fr-FR" sz="2000" dirty="0" smtClean="0"/>
              <a:t> the power </a:t>
            </a:r>
            <a:r>
              <a:rPr lang="fr-FR" sz="2000" dirty="0" err="1" smtClean="0"/>
              <a:t>cable</a:t>
            </a:r>
            <a:r>
              <a:rPr lang="fr-FR" sz="2000" dirty="0" smtClean="0"/>
              <a:t> to the </a:t>
            </a:r>
            <a:r>
              <a:rPr lang="fr-FR" sz="2000" dirty="0" err="1" smtClean="0"/>
              <a:t>pump</a:t>
            </a:r>
            <a:r>
              <a:rPr lang="fr-FR" sz="2000" dirty="0" smtClean="0"/>
              <a:t> and a power socket.</a:t>
            </a:r>
            <a:endParaRPr lang="fr-FR" sz="2000" dirty="0" smtClean="0"/>
          </a:p>
          <a:p>
            <a:r>
              <a:rPr lang="en-US" sz="2000" dirty="0"/>
              <a:t>Then, </a:t>
            </a:r>
            <a:r>
              <a:rPr lang="en-US" sz="2000" dirty="0" smtClean="0"/>
              <a:t>switch it </a:t>
            </a:r>
            <a:r>
              <a:rPr lang="en-US" sz="2000" dirty="0"/>
              <a:t>on by pressing the button on the front panel.</a:t>
            </a:r>
          </a:p>
          <a:p>
            <a:r>
              <a:rPr lang="en-US" sz="2000" dirty="0"/>
              <a:t>A loading screen appears.</a:t>
            </a:r>
            <a:endParaRPr lang="fr-FR" sz="2000" dirty="0" smtClean="0"/>
          </a:p>
        </p:txBody>
      </p:sp>
      <p:grpSp>
        <p:nvGrpSpPr>
          <p:cNvPr id="5" name="Groupe 4"/>
          <p:cNvGrpSpPr/>
          <p:nvPr/>
        </p:nvGrpSpPr>
        <p:grpSpPr>
          <a:xfrm>
            <a:off x="394665" y="2748365"/>
            <a:ext cx="4565972" cy="1756894"/>
            <a:chOff x="99593" y="2365744"/>
            <a:chExt cx="4565972" cy="1756894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4" t="21687" r="7541" b="29898"/>
            <a:stretch/>
          </p:blipFill>
          <p:spPr>
            <a:xfrm>
              <a:off x="268755" y="2365744"/>
              <a:ext cx="4396810" cy="1756894"/>
            </a:xfrm>
            <a:prstGeom prst="rect">
              <a:avLst/>
            </a:prstGeom>
          </p:spPr>
        </p:pic>
        <p:sp>
          <p:nvSpPr>
            <p:cNvPr id="15" name="Virage 14"/>
            <p:cNvSpPr/>
            <p:nvPr/>
          </p:nvSpPr>
          <p:spPr>
            <a:xfrm>
              <a:off x="99593" y="3612205"/>
              <a:ext cx="535408" cy="317770"/>
            </a:xfrm>
            <a:prstGeom prst="bentArrow">
              <a:avLst>
                <a:gd name="adj1" fmla="val 8674"/>
                <a:gd name="adj2" fmla="val 25064"/>
                <a:gd name="adj3" fmla="val 50000"/>
                <a:gd name="adj4" fmla="val 6619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aseline="-25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1" t="14247" r="14372" b="12120"/>
          <a:stretch/>
        </p:blipFill>
        <p:spPr>
          <a:xfrm>
            <a:off x="6076545" y="2740935"/>
            <a:ext cx="2272335" cy="1771754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5210548" y="3403076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38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How to </a:t>
            </a:r>
            <a:r>
              <a:rPr lang="fr-FR" dirty="0" err="1"/>
              <a:t>install</a:t>
            </a:r>
            <a:r>
              <a:rPr lang="fr-FR" dirty="0"/>
              <a:t> </a:t>
            </a:r>
            <a:r>
              <a:rPr lang="fr-FR" dirty="0" err="1"/>
              <a:t>iFlow</a:t>
            </a:r>
            <a:r>
              <a:rPr lang="fr-FR" dirty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24977"/>
            <a:ext cx="8292134" cy="1732524"/>
          </a:xfrm>
        </p:spPr>
        <p:txBody>
          <a:bodyPr>
            <a:normAutofit/>
          </a:bodyPr>
          <a:lstStyle/>
          <a:p>
            <a:r>
              <a:rPr lang="en-US" sz="2000" dirty="0"/>
              <a:t>At startup, you have to choose the language.</a:t>
            </a:r>
          </a:p>
          <a:p>
            <a:r>
              <a:rPr lang="en-US" sz="2000" dirty="0"/>
              <a:t>Then to activate the </a:t>
            </a:r>
            <a:r>
              <a:rPr lang="en-US" sz="2000" dirty="0" smtClean="0"/>
              <a:t>product, place </a:t>
            </a:r>
            <a:r>
              <a:rPr lang="en-US" sz="2000" dirty="0"/>
              <a:t>the transponder delivered with the pump in front of the RFID </a:t>
            </a:r>
            <a:r>
              <a:rPr lang="en-US" sz="2000" dirty="0" smtClean="0"/>
              <a:t>sensor. </a:t>
            </a:r>
            <a:r>
              <a:rPr lang="en-US" sz="2000" dirty="0"/>
              <a:t>After a few seconds, a confirmation message appears on the screen.</a:t>
            </a:r>
            <a:endParaRPr lang="fr-FR" sz="200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3" t="5799" r="10051" b="9220"/>
          <a:stretch/>
        </p:blipFill>
        <p:spPr>
          <a:xfrm>
            <a:off x="491060" y="2764742"/>
            <a:ext cx="2575514" cy="1905485"/>
          </a:xfrm>
          <a:prstGeom prst="rect">
            <a:avLst/>
          </a:prstGeom>
        </p:spPr>
      </p:pic>
      <p:sp>
        <p:nvSpPr>
          <p:cNvPr id="6" name="Flèche droite 5"/>
          <p:cNvSpPr/>
          <p:nvPr/>
        </p:nvSpPr>
        <p:spPr>
          <a:xfrm>
            <a:off x="3355808" y="3493748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/>
          <p:cNvGrpSpPr/>
          <p:nvPr/>
        </p:nvGrpSpPr>
        <p:grpSpPr>
          <a:xfrm>
            <a:off x="4164732" y="2750047"/>
            <a:ext cx="4811301" cy="2331043"/>
            <a:chOff x="4164732" y="2750047"/>
            <a:chExt cx="4811301" cy="233104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917"/>
            <a:stretch/>
          </p:blipFill>
          <p:spPr>
            <a:xfrm>
              <a:off x="4164732" y="2750047"/>
              <a:ext cx="4811301" cy="2331043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7642846" y="3717484"/>
              <a:ext cx="1241750" cy="11741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5445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How to </a:t>
            </a:r>
            <a:r>
              <a:rPr lang="fr-FR" dirty="0" err="1"/>
              <a:t>install</a:t>
            </a:r>
            <a:r>
              <a:rPr lang="fr-FR" dirty="0"/>
              <a:t> </a:t>
            </a:r>
            <a:r>
              <a:rPr lang="fr-FR" dirty="0" err="1"/>
              <a:t>iFlow</a:t>
            </a:r>
            <a:r>
              <a:rPr lang="fr-FR" dirty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059796"/>
            <a:ext cx="8438050" cy="1493405"/>
          </a:xfrm>
        </p:spPr>
        <p:txBody>
          <a:bodyPr>
            <a:normAutofit/>
          </a:bodyPr>
          <a:lstStyle/>
          <a:p>
            <a:r>
              <a:rPr lang="en-US" sz="2000" dirty="0"/>
              <a:t>Depending on the </a:t>
            </a:r>
            <a:r>
              <a:rPr lang="en-US" sz="2000" dirty="0" smtClean="0"/>
              <a:t>programs purchased</a:t>
            </a:r>
            <a:r>
              <a:rPr lang="en-US" sz="2000" dirty="0"/>
              <a:t>, they are highlighted on the main screen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1800" i="1" dirty="0"/>
              <a:t>  (</a:t>
            </a:r>
            <a:r>
              <a:rPr lang="en-US" sz="1800" i="1" dirty="0"/>
              <a:t>On the example: only the Hysteroscopy </a:t>
            </a:r>
            <a:r>
              <a:rPr lang="en-US" sz="1800" i="1" dirty="0" smtClean="0"/>
              <a:t>program is </a:t>
            </a:r>
            <a:r>
              <a:rPr lang="en-US" sz="1800" i="1" dirty="0"/>
              <a:t>unlocked)</a:t>
            </a:r>
            <a:r>
              <a:rPr lang="fr-FR" sz="1800" i="1" dirty="0"/>
              <a:t> </a:t>
            </a:r>
            <a:endParaRPr lang="fr-FR" sz="1800" i="1" dirty="0" smtClean="0"/>
          </a:p>
          <a:p>
            <a:r>
              <a:rPr lang="en-US" sz="2000" dirty="0"/>
              <a:t>General settings can be accessed from the main screen.</a:t>
            </a:r>
            <a:endParaRPr lang="fr-FR" sz="200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t="3783" r="6267" b="8086"/>
          <a:stretch/>
        </p:blipFill>
        <p:spPr>
          <a:xfrm>
            <a:off x="4174202" y="2841400"/>
            <a:ext cx="2524384" cy="1943331"/>
          </a:xfrm>
          <a:prstGeom prst="rect">
            <a:avLst/>
          </a:prstGeom>
        </p:spPr>
      </p:pic>
      <p:sp>
        <p:nvSpPr>
          <p:cNvPr id="9" name="Flèche droite 8"/>
          <p:cNvSpPr/>
          <p:nvPr/>
        </p:nvSpPr>
        <p:spPr>
          <a:xfrm>
            <a:off x="3296573" y="3552088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6492149" y="3022060"/>
            <a:ext cx="855477" cy="3849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7379760" y="2707049"/>
            <a:ext cx="1712359" cy="69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err="1"/>
              <a:t>Adding</a:t>
            </a:r>
            <a:r>
              <a:rPr lang="fr-FR" sz="1200" dirty="0"/>
              <a:t> programs (</a:t>
            </a:r>
            <a:r>
              <a:rPr lang="fr-FR" sz="1200" dirty="0" err="1"/>
              <a:t>available</a:t>
            </a:r>
            <a:r>
              <a:rPr lang="fr-FR" sz="1200" dirty="0"/>
              <a:t> </a:t>
            </a:r>
            <a:r>
              <a:rPr lang="fr-FR" sz="1200" dirty="0" err="1"/>
              <a:t>afterwards</a:t>
            </a:r>
            <a:r>
              <a:rPr lang="fr-FR" sz="1200" dirty="0"/>
              <a:t>)</a:t>
            </a:r>
            <a:endParaRPr lang="fr-FR" sz="1200" dirty="0" smtClean="0"/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6492149" y="4081744"/>
            <a:ext cx="787382" cy="282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contenu 2"/>
          <p:cNvSpPr txBox="1">
            <a:spLocks/>
          </p:cNvSpPr>
          <p:nvPr/>
        </p:nvSpPr>
        <p:spPr>
          <a:xfrm>
            <a:off x="7332350" y="3680841"/>
            <a:ext cx="1712359" cy="1007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Access to all </a:t>
            </a:r>
            <a:r>
              <a:rPr lang="en-US" sz="1200" dirty="0" err="1"/>
              <a:t>iFlow</a:t>
            </a:r>
            <a:r>
              <a:rPr lang="en-US" sz="1200" dirty="0"/>
              <a:t> programs in demo mode (for viewing only)</a:t>
            </a:r>
            <a:endParaRPr lang="fr-FR" sz="1200" dirty="0" smtClean="0"/>
          </a:p>
        </p:txBody>
      </p:sp>
      <p:grpSp>
        <p:nvGrpSpPr>
          <p:cNvPr id="5" name="Groupe 4"/>
          <p:cNvGrpSpPr/>
          <p:nvPr/>
        </p:nvGrpSpPr>
        <p:grpSpPr>
          <a:xfrm>
            <a:off x="394665" y="2766920"/>
            <a:ext cx="2656431" cy="2017811"/>
            <a:chOff x="394665" y="2766920"/>
            <a:chExt cx="2656431" cy="201781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7" t="3898" r="4231" b="8159"/>
            <a:stretch/>
          </p:blipFill>
          <p:spPr>
            <a:xfrm>
              <a:off x="394665" y="2766920"/>
              <a:ext cx="2640364" cy="2017811"/>
            </a:xfrm>
            <a:prstGeom prst="rect">
              <a:avLst/>
            </a:prstGeom>
          </p:spPr>
        </p:pic>
        <p:sp>
          <p:nvSpPr>
            <p:cNvPr id="11" name="Ellipse 10"/>
            <p:cNvSpPr/>
            <p:nvPr/>
          </p:nvSpPr>
          <p:spPr>
            <a:xfrm>
              <a:off x="2548708" y="2813566"/>
              <a:ext cx="502388" cy="41925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5791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Hysteroscopy</a:t>
            </a:r>
            <a:r>
              <a:rPr lang="fr-FR" dirty="0"/>
              <a:t> </a:t>
            </a:r>
            <a:r>
              <a:rPr lang="fr-FR" dirty="0" err="1"/>
              <a:t>function</a:t>
            </a:r>
            <a:r>
              <a:rPr lang="fr-FR" dirty="0"/>
              <a:t> setting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927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Hysteroscopy</a:t>
            </a:r>
            <a:r>
              <a:rPr lang="fr-FR" dirty="0"/>
              <a:t> </a:t>
            </a:r>
            <a:r>
              <a:rPr lang="fr-FR" dirty="0" err="1"/>
              <a:t>function</a:t>
            </a:r>
            <a:r>
              <a:rPr lang="fr-FR" dirty="0"/>
              <a:t> setting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062349"/>
            <a:ext cx="8438050" cy="1526876"/>
          </a:xfrm>
        </p:spPr>
        <p:txBody>
          <a:bodyPr>
            <a:normAutofit/>
          </a:bodyPr>
          <a:lstStyle/>
          <a:p>
            <a:r>
              <a:rPr lang="fr-FR" sz="2000" dirty="0"/>
              <a:t>F</a:t>
            </a:r>
            <a:r>
              <a:rPr lang="fr-FR" sz="2000" dirty="0" smtClean="0"/>
              <a:t>or </a:t>
            </a:r>
            <a:r>
              <a:rPr lang="fr-FR" sz="2000" dirty="0"/>
              <a:t>the </a:t>
            </a:r>
            <a:r>
              <a:rPr lang="fr-FR" sz="2000" dirty="0" err="1"/>
              <a:t>Hysterocopy</a:t>
            </a:r>
            <a:r>
              <a:rPr lang="fr-FR" sz="2000" dirty="0"/>
              <a:t> </a:t>
            </a:r>
            <a:r>
              <a:rPr lang="fr-FR" sz="2000" dirty="0" smtClean="0"/>
              <a:t>program, a </a:t>
            </a:r>
            <a:r>
              <a:rPr lang="fr-FR" sz="2000" dirty="0" smtClean="0"/>
              <a:t>few </a:t>
            </a:r>
            <a:r>
              <a:rPr lang="fr-FR" sz="2000" dirty="0" err="1" smtClean="0"/>
              <a:t>parameters</a:t>
            </a:r>
            <a:r>
              <a:rPr lang="fr-FR" sz="2000" dirty="0" smtClean="0"/>
              <a:t> have to </a:t>
            </a:r>
            <a:r>
              <a:rPr lang="fr-FR" sz="2000" dirty="0" err="1" smtClean="0"/>
              <a:t>be</a:t>
            </a:r>
            <a:r>
              <a:rPr lang="fr-FR" sz="2000" dirty="0" smtClean="0"/>
              <a:t> set.</a:t>
            </a:r>
            <a:endParaRPr lang="fr-FR" sz="2000" dirty="0" smtClean="0"/>
          </a:p>
          <a:p>
            <a:r>
              <a:rPr lang="en-US" sz="2000" dirty="0"/>
              <a:t>After clicking on the hysteroscopy function in the menu, select the </a:t>
            </a:r>
            <a:r>
              <a:rPr lang="en-US" sz="2000" dirty="0" smtClean="0"/>
              <a:t>“settings" </a:t>
            </a:r>
            <a:r>
              <a:rPr lang="en-US" sz="2000" dirty="0"/>
              <a:t>button</a:t>
            </a:r>
          </a:p>
          <a:p>
            <a:r>
              <a:rPr lang="en-US" sz="2000" dirty="0"/>
              <a:t>Then on Hysteroscopy.</a:t>
            </a:r>
            <a:endParaRPr lang="fr-FR" sz="200" dirty="0" smtClean="0"/>
          </a:p>
        </p:txBody>
      </p:sp>
      <p:sp>
        <p:nvSpPr>
          <p:cNvPr id="14" name="Flèche droite 13"/>
          <p:cNvSpPr/>
          <p:nvPr/>
        </p:nvSpPr>
        <p:spPr>
          <a:xfrm>
            <a:off x="4330395" y="3587246"/>
            <a:ext cx="616085" cy="4474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/>
        </p:nvGrpSpPr>
        <p:grpSpPr>
          <a:xfrm>
            <a:off x="875489" y="2650323"/>
            <a:ext cx="3200608" cy="2321320"/>
            <a:chOff x="726331" y="2426587"/>
            <a:chExt cx="3200608" cy="232132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9" t="7817" r="8234" b="8967"/>
            <a:stretch/>
          </p:blipFill>
          <p:spPr>
            <a:xfrm>
              <a:off x="726331" y="2426587"/>
              <a:ext cx="3200608" cy="2321320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>
            <a:xfrm>
              <a:off x="3362735" y="2449302"/>
              <a:ext cx="515358" cy="45185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5200779" y="2673038"/>
            <a:ext cx="3152038" cy="2275889"/>
            <a:chOff x="5051621" y="2449302"/>
            <a:chExt cx="3152038" cy="2275889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8" t="4791" r="8558" b="13002"/>
            <a:stretch/>
          </p:blipFill>
          <p:spPr>
            <a:xfrm>
              <a:off x="5051621" y="2449302"/>
              <a:ext cx="3152038" cy="2275889"/>
            </a:xfrm>
            <a:prstGeom prst="rect">
              <a:avLst/>
            </a:prstGeom>
          </p:spPr>
        </p:pic>
        <p:sp>
          <p:nvSpPr>
            <p:cNvPr id="16" name="Ellipse 15"/>
            <p:cNvSpPr/>
            <p:nvPr/>
          </p:nvSpPr>
          <p:spPr>
            <a:xfrm>
              <a:off x="6616602" y="3316090"/>
              <a:ext cx="1366564" cy="55551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171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Hysteroscopy</a:t>
            </a:r>
            <a:r>
              <a:rPr lang="fr-FR" dirty="0"/>
              <a:t> </a:t>
            </a:r>
            <a:r>
              <a:rPr lang="fr-FR" dirty="0" err="1"/>
              <a:t>function</a:t>
            </a:r>
            <a:r>
              <a:rPr lang="fr-FR" dirty="0"/>
              <a:t> setting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6430" r="6328" b="7329"/>
          <a:stretch/>
        </p:blipFill>
        <p:spPr>
          <a:xfrm>
            <a:off x="3056280" y="1571965"/>
            <a:ext cx="3062318" cy="220952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" t="5800" r="7069" b="6194"/>
          <a:stretch/>
        </p:blipFill>
        <p:spPr>
          <a:xfrm>
            <a:off x="277933" y="2165349"/>
            <a:ext cx="2607012" cy="191950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" t="4444" r="4837" b="7046"/>
          <a:stretch/>
        </p:blipFill>
        <p:spPr>
          <a:xfrm>
            <a:off x="6342265" y="1849925"/>
            <a:ext cx="2693159" cy="195108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394665" y="1104475"/>
            <a:ext cx="8438050" cy="1019628"/>
          </a:xfrm>
        </p:spPr>
        <p:txBody>
          <a:bodyPr>
            <a:normAutofit/>
          </a:bodyPr>
          <a:lstStyle/>
          <a:p>
            <a:r>
              <a:rPr lang="en-US" sz="2000" dirty="0"/>
              <a:t>You </a:t>
            </a:r>
            <a:r>
              <a:rPr lang="en-US" sz="2000" dirty="0" smtClean="0"/>
              <a:t>access </a:t>
            </a:r>
            <a:r>
              <a:rPr lang="en-US" sz="2000" dirty="0"/>
              <a:t>the settings below:</a:t>
            </a:r>
            <a:endParaRPr lang="fr-FR" sz="200" dirty="0" smtClean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2302213" y="2326373"/>
            <a:ext cx="1096139" cy="731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2"/>
          <p:cNvSpPr txBox="1">
            <a:spLocks/>
          </p:cNvSpPr>
          <p:nvPr/>
        </p:nvSpPr>
        <p:spPr>
          <a:xfrm>
            <a:off x="277933" y="4147805"/>
            <a:ext cx="2607012" cy="69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Setting the limit value of the deficit in Liters. (Value from which alerts will start.)</a:t>
            </a:r>
            <a:endParaRPr lang="fr-FR" sz="1200" dirty="0" smtClean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802007" y="2362931"/>
            <a:ext cx="722010" cy="1338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6442874" y="3884836"/>
            <a:ext cx="2607012" cy="1192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Settings for alerts related to the liquid bag (alerts when it is almost empty).</a:t>
            </a:r>
          </a:p>
          <a:p>
            <a:pPr marL="0" indent="0">
              <a:buNone/>
            </a:pPr>
            <a:r>
              <a:rPr lang="en-US" sz="1200" dirty="0"/>
              <a:t>For this, you must know its volume and the height where it is </a:t>
            </a:r>
            <a:r>
              <a:rPr lang="en-US" sz="1200" dirty="0" smtClean="0"/>
              <a:t>placed.</a:t>
            </a:r>
            <a:endParaRPr lang="fr-FR" sz="1200" dirty="0" smtClean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5420465" y="2860387"/>
            <a:ext cx="0" cy="1259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"/>
          <p:cNvSpPr txBox="1">
            <a:spLocks/>
          </p:cNvSpPr>
          <p:nvPr/>
        </p:nvSpPr>
        <p:spPr>
          <a:xfrm>
            <a:off x="4856881" y="4119779"/>
            <a:ext cx="1433052" cy="1016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Activation or not of the function </a:t>
            </a:r>
            <a:r>
              <a:rPr lang="en-US" sz="1200" dirty="0" smtClean="0"/>
              <a:t>“recognition </a:t>
            </a:r>
            <a:r>
              <a:rPr lang="en-US" sz="1200" dirty="0"/>
              <a:t>of the instrument".</a:t>
            </a:r>
            <a:endParaRPr lang="fr-FR" sz="1200" dirty="0" smtClean="0"/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3912678" y="2825466"/>
            <a:ext cx="0" cy="1259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3270888" y="4114425"/>
            <a:ext cx="1433052" cy="733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To perform a digital balance test</a:t>
            </a:r>
            <a:endParaRPr lang="fr-FR" sz="1200" dirty="0" smtClean="0"/>
          </a:p>
        </p:txBody>
      </p:sp>
    </p:spTree>
    <p:extLst>
      <p:ext uri="{BB962C8B-B14F-4D97-AF65-F5344CB8AC3E}">
        <p14:creationId xmlns:p14="http://schemas.microsoft.com/office/powerpoint/2010/main" val="316805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The use of </a:t>
            </a:r>
            <a:r>
              <a:rPr lang="fr-FR" dirty="0" err="1" smtClean="0"/>
              <a:t>iflow</a:t>
            </a:r>
            <a:r>
              <a:rPr lang="fr-FR" dirty="0"/>
              <a:t/>
            </a:r>
            <a:br>
              <a:rPr lang="fr-FR" dirty="0"/>
            </a:br>
            <a:r>
              <a:rPr lang="fr-FR" sz="3600" i="1" dirty="0" smtClean="0"/>
              <a:t>(</a:t>
            </a:r>
            <a:r>
              <a:rPr lang="fr-FR" sz="3600" i="1" dirty="0" err="1" smtClean="0"/>
              <a:t>hystEroscopY</a:t>
            </a:r>
            <a:r>
              <a:rPr lang="fr-FR" sz="3600" i="1" dirty="0" smtClean="0"/>
              <a:t> program)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192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29" y="1487061"/>
            <a:ext cx="4027980" cy="30209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Interface </a:t>
            </a:r>
            <a:r>
              <a:rPr lang="fr-FR" sz="3600" dirty="0" smtClean="0"/>
              <a:t>for the </a:t>
            </a:r>
            <a:r>
              <a:rPr lang="fr-FR" sz="3600" dirty="0" err="1" smtClean="0"/>
              <a:t>hysteroscopy</a:t>
            </a:r>
            <a:r>
              <a:rPr lang="fr-FR" sz="3600" dirty="0" smtClean="0"/>
              <a:t> program</a:t>
            </a:r>
            <a:endParaRPr lang="fr-FR" sz="3600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3528764" y="3403701"/>
            <a:ext cx="643532" cy="11339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3041469" y="4525584"/>
            <a:ext cx="1291854" cy="5273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Digital </a:t>
            </a:r>
            <a:r>
              <a:rPr lang="fr-FR" sz="1100" dirty="0" err="1"/>
              <a:t>scale</a:t>
            </a:r>
            <a:r>
              <a:rPr lang="fr-FR" sz="1100" dirty="0"/>
              <a:t> </a:t>
            </a:r>
            <a:r>
              <a:rPr lang="fr-FR" sz="1100" dirty="0" err="1" smtClean="0"/>
              <a:t>plugged</a:t>
            </a:r>
            <a:endParaRPr lang="fr-FR" sz="1100" dirty="0"/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4642786" y="3432695"/>
            <a:ext cx="367531" cy="12549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4586516" y="4665333"/>
            <a:ext cx="1832993" cy="515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Instrument </a:t>
            </a:r>
            <a:r>
              <a:rPr lang="fr-FR" sz="1100" dirty="0" err="1"/>
              <a:t>detection</a:t>
            </a:r>
            <a:r>
              <a:rPr lang="fr-FR" sz="1100" dirty="0"/>
              <a:t> </a:t>
            </a:r>
            <a:r>
              <a:rPr lang="fr-FR" sz="1100" dirty="0" err="1"/>
              <a:t>function</a:t>
            </a:r>
            <a:r>
              <a:rPr lang="fr-FR" sz="1100" dirty="0"/>
              <a:t> </a:t>
            </a:r>
            <a:r>
              <a:rPr lang="fr-FR" sz="1100" dirty="0" err="1" smtClean="0"/>
              <a:t>activated</a:t>
            </a:r>
            <a:endParaRPr lang="fr-FR" sz="1100" dirty="0"/>
          </a:p>
        </p:txBody>
      </p:sp>
      <p:cxnSp>
        <p:nvCxnSpPr>
          <p:cNvPr id="21" name="Connecteur droit avec flèche 20"/>
          <p:cNvCxnSpPr>
            <a:stCxn id="22" idx="1"/>
          </p:cNvCxnSpPr>
          <p:nvPr/>
        </p:nvCxnSpPr>
        <p:spPr>
          <a:xfrm flipH="1">
            <a:off x="5684980" y="2021043"/>
            <a:ext cx="1202624" cy="2972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6887604" y="1889524"/>
            <a:ext cx="1636773" cy="263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Display of </a:t>
            </a:r>
            <a:r>
              <a:rPr lang="fr-FR" sz="1100" dirty="0" err="1" smtClean="0"/>
              <a:t>deficit</a:t>
            </a:r>
            <a:endParaRPr lang="fr-FR" sz="1100" dirty="0" smtClean="0"/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>
          <a:xfrm>
            <a:off x="6506219" y="4579441"/>
            <a:ext cx="2310196" cy="3646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Selection of the suction speed</a:t>
            </a:r>
            <a:endParaRPr lang="fr-FR" sz="1800" dirty="0" smtClean="0"/>
          </a:p>
        </p:txBody>
      </p:sp>
      <p:cxnSp>
        <p:nvCxnSpPr>
          <p:cNvPr id="30" name="Connecteur droit avec flèche 29"/>
          <p:cNvCxnSpPr/>
          <p:nvPr/>
        </p:nvCxnSpPr>
        <p:spPr>
          <a:xfrm flipH="1" flipV="1">
            <a:off x="6317057" y="4409106"/>
            <a:ext cx="232068" cy="2070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725610" y="3495539"/>
            <a:ext cx="1347103" cy="457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Line </a:t>
            </a:r>
            <a:r>
              <a:rPr lang="fr-FR" sz="1100" dirty="0" err="1" smtClean="0"/>
              <a:t>where</a:t>
            </a:r>
            <a:r>
              <a:rPr lang="fr-FR" sz="1100" dirty="0" smtClean="0"/>
              <a:t> messages are </a:t>
            </a:r>
            <a:r>
              <a:rPr lang="fr-FR" sz="1100" dirty="0" err="1" smtClean="0"/>
              <a:t>displayed</a:t>
            </a:r>
            <a:endParaRPr lang="fr-FR" sz="1100" dirty="0" smtClean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1827778" y="3813655"/>
            <a:ext cx="67440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>
            <a:off x="6302202" y="2558050"/>
            <a:ext cx="4314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u contenu 2"/>
          <p:cNvSpPr txBox="1">
            <a:spLocks/>
          </p:cNvSpPr>
          <p:nvPr/>
        </p:nvSpPr>
        <p:spPr>
          <a:xfrm>
            <a:off x="6733654" y="2451279"/>
            <a:ext cx="1790723" cy="309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err="1" smtClean="0"/>
              <a:t>Defecit</a:t>
            </a:r>
            <a:r>
              <a:rPr lang="fr-FR" sz="1100" dirty="0" smtClean="0"/>
              <a:t> reset</a:t>
            </a:r>
            <a:endParaRPr lang="fr-FR" sz="1100" dirty="0" smtClean="0"/>
          </a:p>
        </p:txBody>
      </p:sp>
      <p:sp>
        <p:nvSpPr>
          <p:cNvPr id="64" name="Espace réservé du contenu 2"/>
          <p:cNvSpPr txBox="1">
            <a:spLocks/>
          </p:cNvSpPr>
          <p:nvPr/>
        </p:nvSpPr>
        <p:spPr>
          <a:xfrm>
            <a:off x="6579704" y="3679266"/>
            <a:ext cx="2310196" cy="457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 smtClean="0"/>
              <a:t>To </a:t>
            </a:r>
            <a:r>
              <a:rPr lang="en-US" sz="1100" dirty="0"/>
              <a:t>press when a fluid bag is changed</a:t>
            </a:r>
            <a:endParaRPr lang="fr-FR" sz="1100" dirty="0" smtClean="0"/>
          </a:p>
        </p:txBody>
      </p:sp>
      <p:cxnSp>
        <p:nvCxnSpPr>
          <p:cNvPr id="65" name="Connecteur droit avec flèche 64"/>
          <p:cNvCxnSpPr/>
          <p:nvPr/>
        </p:nvCxnSpPr>
        <p:spPr>
          <a:xfrm flipH="1">
            <a:off x="5863118" y="3798415"/>
            <a:ext cx="716586" cy="2687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1815680" y="4298265"/>
            <a:ext cx="669958" cy="2612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1626585" y="2115676"/>
            <a:ext cx="1529887" cy="2972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231359" y="1773114"/>
            <a:ext cx="1395226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Display of actual measured pressure</a:t>
            </a:r>
            <a:endParaRPr lang="fr-FR" sz="1100" dirty="0" smtClean="0"/>
          </a:p>
        </p:txBody>
      </p:sp>
      <p:sp>
        <p:nvSpPr>
          <p:cNvPr id="31" name="Espace réservé du contenu 2"/>
          <p:cNvSpPr txBox="1">
            <a:spLocks/>
          </p:cNvSpPr>
          <p:nvPr/>
        </p:nvSpPr>
        <p:spPr>
          <a:xfrm>
            <a:off x="345076" y="4436935"/>
            <a:ext cx="1536738" cy="577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Save </a:t>
            </a:r>
            <a:r>
              <a:rPr lang="en-US" sz="1100" dirty="0" smtClean="0"/>
              <a:t>current values </a:t>
            </a:r>
            <a:r>
              <a:rPr lang="en-US" sz="1100" dirty="0"/>
              <a:t>as default values</a:t>
            </a:r>
            <a:endParaRPr lang="fr-FR" sz="1100" dirty="0" smtClean="0"/>
          </a:p>
        </p:txBody>
      </p:sp>
      <p:cxnSp>
        <p:nvCxnSpPr>
          <p:cNvPr id="32" name="Connecteur droit avec flèche 31"/>
          <p:cNvCxnSpPr/>
          <p:nvPr/>
        </p:nvCxnSpPr>
        <p:spPr>
          <a:xfrm>
            <a:off x="1759321" y="2970911"/>
            <a:ext cx="742864" cy="271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space réservé du contenu 2"/>
          <p:cNvSpPr txBox="1">
            <a:spLocks/>
          </p:cNvSpPr>
          <p:nvPr/>
        </p:nvSpPr>
        <p:spPr>
          <a:xfrm>
            <a:off x="218274" y="2631462"/>
            <a:ext cx="1636773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Pressure setting:</a:t>
            </a:r>
          </a:p>
          <a:p>
            <a:pPr marL="0" indent="0">
              <a:buNone/>
            </a:pPr>
            <a:r>
              <a:rPr lang="en-US" sz="1100" dirty="0"/>
              <a:t>from 15 to 150 mmHg</a:t>
            </a:r>
            <a:endParaRPr lang="fr-FR" sz="1100" dirty="0" smtClean="0"/>
          </a:p>
        </p:txBody>
      </p:sp>
      <p:cxnSp>
        <p:nvCxnSpPr>
          <p:cNvPr id="36" name="Connecteur droit avec flèche 35"/>
          <p:cNvCxnSpPr/>
          <p:nvPr/>
        </p:nvCxnSpPr>
        <p:spPr>
          <a:xfrm flipH="1">
            <a:off x="6246215" y="3096345"/>
            <a:ext cx="605820" cy="88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6871586" y="2872431"/>
            <a:ext cx="1636773" cy="560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Flow setting:</a:t>
            </a:r>
          </a:p>
          <a:p>
            <a:pPr marL="0" indent="0">
              <a:buNone/>
            </a:pPr>
            <a:r>
              <a:rPr lang="en-US" sz="1100" dirty="0"/>
              <a:t>from 50 to 500 </a:t>
            </a:r>
            <a:r>
              <a:rPr lang="en-US" sz="1100" dirty="0" smtClean="0"/>
              <a:t>mL/min</a:t>
            </a:r>
            <a:endParaRPr lang="fr-FR" sz="1100" dirty="0" smtClean="0"/>
          </a:p>
        </p:txBody>
      </p:sp>
      <p:sp>
        <p:nvSpPr>
          <p:cNvPr id="40" name="Espace réservé du contenu 2"/>
          <p:cNvSpPr>
            <a:spLocks noGrp="1"/>
          </p:cNvSpPr>
          <p:nvPr>
            <p:ph idx="1"/>
          </p:nvPr>
        </p:nvSpPr>
        <p:spPr>
          <a:xfrm>
            <a:off x="394665" y="1011182"/>
            <a:ext cx="8438050" cy="752878"/>
          </a:xfrm>
        </p:spPr>
        <p:txBody>
          <a:bodyPr>
            <a:normAutofit/>
          </a:bodyPr>
          <a:lstStyle/>
          <a:p>
            <a:r>
              <a:rPr lang="en-US" sz="2000" dirty="0"/>
              <a:t>If the digital scale is </a:t>
            </a:r>
            <a:r>
              <a:rPr lang="en-US" sz="2000" dirty="0" smtClean="0"/>
              <a:t>plugged, you have </a:t>
            </a:r>
            <a:r>
              <a:rPr lang="en-US" sz="2000" dirty="0"/>
              <a:t>this interface:</a:t>
            </a:r>
          </a:p>
        </p:txBody>
      </p:sp>
    </p:spTree>
    <p:extLst>
      <p:ext uri="{BB962C8B-B14F-4D97-AF65-F5344CB8AC3E}">
        <p14:creationId xmlns:p14="http://schemas.microsoft.com/office/powerpoint/2010/main" val="131351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45" y="1832217"/>
            <a:ext cx="3689387" cy="276704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Interface for the </a:t>
            </a:r>
            <a:r>
              <a:rPr lang="fr-FR" sz="3600" dirty="0" err="1"/>
              <a:t>hysteroscopy</a:t>
            </a:r>
            <a:r>
              <a:rPr lang="fr-FR" sz="3600" dirty="0"/>
              <a:t> program</a:t>
            </a:r>
            <a:endParaRPr lang="fr-FR" sz="3600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2090745" y="3632235"/>
            <a:ext cx="2169156" cy="9128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1109527" y="4411889"/>
            <a:ext cx="981218" cy="472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Digital </a:t>
            </a:r>
            <a:r>
              <a:rPr lang="fr-FR" sz="1100" dirty="0" err="1" smtClean="0"/>
              <a:t>scale</a:t>
            </a:r>
            <a:r>
              <a:rPr lang="fr-FR" sz="1100" dirty="0" smtClean="0"/>
              <a:t> not </a:t>
            </a:r>
            <a:r>
              <a:rPr lang="fr-FR" sz="1100" dirty="0" err="1" smtClean="0"/>
              <a:t>plugged</a:t>
            </a:r>
            <a:endParaRPr lang="fr-FR" sz="1100" dirty="0" smtClean="0"/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4764659" y="3578087"/>
            <a:ext cx="1926448" cy="10211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6697598" y="4368710"/>
            <a:ext cx="1757891" cy="515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 smtClean="0"/>
              <a:t>Instrument </a:t>
            </a:r>
            <a:r>
              <a:rPr lang="fr-FR" sz="1100" dirty="0" err="1" smtClean="0"/>
              <a:t>detection</a:t>
            </a:r>
            <a:r>
              <a:rPr lang="fr-FR" sz="1100" dirty="0" smtClean="0"/>
              <a:t> </a:t>
            </a:r>
            <a:r>
              <a:rPr lang="fr-FR" sz="1100" dirty="0" err="1" smtClean="0"/>
              <a:t>function</a:t>
            </a:r>
            <a:r>
              <a:rPr lang="fr-FR" sz="1100" dirty="0"/>
              <a:t> </a:t>
            </a:r>
            <a:r>
              <a:rPr lang="fr-FR" sz="1100" b="1" dirty="0" smtClean="0"/>
              <a:t>not </a:t>
            </a:r>
            <a:r>
              <a:rPr lang="fr-FR" sz="1100" b="1" dirty="0" err="1" smtClean="0"/>
              <a:t>activated</a:t>
            </a:r>
            <a:endParaRPr lang="fr-FR" sz="1100" b="1" dirty="0" smtClean="0"/>
          </a:p>
        </p:txBody>
      </p:sp>
      <p:cxnSp>
        <p:nvCxnSpPr>
          <p:cNvPr id="21" name="Connecteur droit avec flèche 20"/>
          <p:cNvCxnSpPr/>
          <p:nvPr/>
        </p:nvCxnSpPr>
        <p:spPr>
          <a:xfrm flipH="1">
            <a:off x="5781260" y="2262203"/>
            <a:ext cx="1202624" cy="3148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7117732" y="1795370"/>
            <a:ext cx="1928732" cy="630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Display of </a:t>
            </a:r>
            <a:r>
              <a:rPr lang="en-US" sz="1100" dirty="0" smtClean="0"/>
              <a:t>the input </a:t>
            </a:r>
            <a:r>
              <a:rPr lang="en-US" sz="1100" dirty="0"/>
              <a:t>volume </a:t>
            </a:r>
            <a:r>
              <a:rPr lang="en-US" sz="1100" dirty="0" smtClean="0"/>
              <a:t>since </a:t>
            </a:r>
            <a:r>
              <a:rPr lang="en-US" sz="1100" dirty="0"/>
              <a:t>the beginning of the intervention</a:t>
            </a:r>
            <a:endParaRPr lang="fr-FR" sz="1100" dirty="0" smtClean="0"/>
          </a:p>
        </p:txBody>
      </p:sp>
      <p:cxnSp>
        <p:nvCxnSpPr>
          <p:cNvPr id="40" name="Connecteur droit avec flèche 39"/>
          <p:cNvCxnSpPr/>
          <p:nvPr/>
        </p:nvCxnSpPr>
        <p:spPr>
          <a:xfrm flipH="1">
            <a:off x="6382572" y="2841220"/>
            <a:ext cx="4314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6814025" y="2604060"/>
            <a:ext cx="964472" cy="617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Reset input volume</a:t>
            </a:r>
          </a:p>
        </p:txBody>
      </p:sp>
      <p:sp>
        <p:nvSpPr>
          <p:cNvPr id="42" name="Espace réservé du contenu 2"/>
          <p:cNvSpPr>
            <a:spLocks noGrp="1"/>
          </p:cNvSpPr>
          <p:nvPr>
            <p:ph idx="1"/>
          </p:nvPr>
        </p:nvSpPr>
        <p:spPr>
          <a:xfrm>
            <a:off x="394665" y="1011182"/>
            <a:ext cx="8438050" cy="752878"/>
          </a:xfrm>
        </p:spPr>
        <p:txBody>
          <a:bodyPr>
            <a:normAutofit/>
          </a:bodyPr>
          <a:lstStyle/>
          <a:p>
            <a:r>
              <a:rPr lang="en-US" sz="2000" dirty="0"/>
              <a:t>If the digital scale is not </a:t>
            </a:r>
            <a:r>
              <a:rPr lang="en-US" sz="2000" dirty="0" smtClean="0"/>
              <a:t>plugged </a:t>
            </a:r>
            <a:r>
              <a:rPr lang="en-US" sz="1800" i="1" dirty="0" smtClean="0"/>
              <a:t>(and </a:t>
            </a:r>
            <a:r>
              <a:rPr lang="en-US" sz="1800" i="1" dirty="0"/>
              <a:t>the instrument detection is </a:t>
            </a:r>
            <a:r>
              <a:rPr lang="en-US" sz="1800" i="1" dirty="0" smtClean="0"/>
              <a:t>not activated), </a:t>
            </a:r>
            <a:r>
              <a:rPr lang="en-US" sz="2000" dirty="0"/>
              <a:t>the differences are:</a:t>
            </a:r>
            <a:endParaRPr lang="fr-FR" sz="200" dirty="0" smtClean="0"/>
          </a:p>
        </p:txBody>
      </p:sp>
    </p:spTree>
    <p:extLst>
      <p:ext uri="{BB962C8B-B14F-4D97-AF65-F5344CB8AC3E}">
        <p14:creationId xmlns:p14="http://schemas.microsoft.com/office/powerpoint/2010/main" val="283994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16996" y="233332"/>
            <a:ext cx="7715199" cy="857250"/>
          </a:xfrm>
        </p:spPr>
        <p:txBody>
          <a:bodyPr/>
          <a:lstStyle/>
          <a:p>
            <a:r>
              <a:rPr lang="fr-FR" dirty="0"/>
              <a:t>Instructions for use</a:t>
            </a:r>
            <a:endParaRPr lang="fr-FR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516327" y="1432487"/>
            <a:ext cx="8215868" cy="2773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For the </a:t>
            </a:r>
            <a:r>
              <a:rPr lang="fr-FR" sz="2400" b="1" dirty="0" err="1"/>
              <a:t>sterile</a:t>
            </a:r>
            <a:r>
              <a:rPr lang="fr-FR" sz="2400" b="1" dirty="0"/>
              <a:t> hand</a:t>
            </a:r>
            <a:r>
              <a:rPr lang="fr-FR" sz="2400" dirty="0" smtClean="0"/>
              <a:t>:</a:t>
            </a:r>
          </a:p>
          <a:p>
            <a:pPr lvl="1"/>
            <a:r>
              <a:rPr lang="en-US" sz="1600" dirty="0"/>
              <a:t>Connect the irrigation tube to the corresponding stopcock on the surgical instrument.</a:t>
            </a:r>
          </a:p>
          <a:p>
            <a:pPr marL="457200" lvl="1" indent="0">
              <a:buNone/>
            </a:pPr>
            <a:r>
              <a:rPr lang="en-US" sz="1600" dirty="0" smtClean="0"/>
              <a:t>     Then </a:t>
            </a:r>
            <a:r>
              <a:rPr lang="en-US" sz="1600" dirty="0"/>
              <a:t>give the other side of the tube at the non-sterile hand</a:t>
            </a:r>
            <a:r>
              <a:rPr lang="en-US" sz="1600" dirty="0" smtClean="0"/>
              <a:t>.</a:t>
            </a:r>
          </a:p>
          <a:p>
            <a:pPr lvl="1"/>
            <a:r>
              <a:rPr lang="en-US" sz="1600" dirty="0"/>
              <a:t>Connect the first connector of the suction tube to the corresponding stopcock on the surgical instrument and (if present) to the apron of surgical field.</a:t>
            </a:r>
          </a:p>
          <a:p>
            <a:pPr marL="457200" lvl="1" indent="0">
              <a:buNone/>
            </a:pPr>
            <a:r>
              <a:rPr lang="en-US" sz="1600" dirty="0" smtClean="0"/>
              <a:t>     Then </a:t>
            </a:r>
            <a:r>
              <a:rPr lang="en-US" sz="1600" dirty="0"/>
              <a:t>give the other side of the tube at the non-sterile hand.</a:t>
            </a:r>
            <a:endParaRPr lang="fr-FR" sz="1600" dirty="0" smtClean="0"/>
          </a:p>
        </p:txBody>
      </p:sp>
    </p:spTree>
    <p:extLst>
      <p:ext uri="{BB962C8B-B14F-4D97-AF65-F5344CB8AC3E}">
        <p14:creationId xmlns:p14="http://schemas.microsoft.com/office/powerpoint/2010/main" val="235693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Instructions for use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16326" y="1132423"/>
            <a:ext cx="5677739" cy="3741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For the </a:t>
            </a:r>
            <a:r>
              <a:rPr lang="fr-FR" sz="2400" b="1" dirty="0" smtClean="0"/>
              <a:t>non-</a:t>
            </a:r>
            <a:r>
              <a:rPr lang="fr-FR" sz="2400" b="1" dirty="0" err="1" smtClean="0"/>
              <a:t>sterile</a:t>
            </a:r>
            <a:r>
              <a:rPr lang="fr-FR" sz="2400" b="1" dirty="0" smtClean="0"/>
              <a:t> </a:t>
            </a:r>
            <a:r>
              <a:rPr lang="fr-FR" sz="2400" b="1" dirty="0"/>
              <a:t>hand </a:t>
            </a:r>
            <a:r>
              <a:rPr lang="fr-FR" sz="2400" dirty="0" smtClean="0"/>
              <a:t>:</a:t>
            </a:r>
          </a:p>
          <a:p>
            <a:pPr lvl="1"/>
            <a:r>
              <a:rPr lang="en-US" sz="1600" dirty="0"/>
              <a:t>Place the Bemis container on the digital scale if present.</a:t>
            </a:r>
          </a:p>
          <a:p>
            <a:pPr lvl="1"/>
            <a:r>
              <a:rPr lang="en-US" sz="1600" dirty="0"/>
              <a:t>Connect the vacuum suction tube to the pump and to the Bemis container.</a:t>
            </a:r>
          </a:p>
          <a:p>
            <a:pPr lvl="1"/>
            <a:r>
              <a:rPr lang="en-US" sz="1600" dirty="0"/>
              <a:t>Take the irrigation </a:t>
            </a:r>
            <a:r>
              <a:rPr lang="en-US" sz="1600" dirty="0" smtClean="0"/>
              <a:t>tube </a:t>
            </a:r>
            <a:r>
              <a:rPr lang="en-US" sz="1600" dirty="0"/>
              <a:t>from the sterile hand. Insert it around the pump roller and then, connect the two tips (or one) to two bags of irrigation fluids.</a:t>
            </a:r>
          </a:p>
          <a:p>
            <a:pPr lvl="1"/>
            <a:r>
              <a:rPr lang="en-US" sz="1600" dirty="0"/>
              <a:t>Take the suction tube from the sterile hand, and connect it to the Bemis container.</a:t>
            </a:r>
          </a:p>
          <a:p>
            <a:pPr lvl="1"/>
            <a:r>
              <a:rPr lang="en-US" sz="1600" dirty="0"/>
              <a:t>Check / adjust pressure and flow settings.</a:t>
            </a:r>
          </a:p>
          <a:p>
            <a:pPr lvl="1"/>
            <a:r>
              <a:rPr lang="en-US" sz="1600" dirty="0"/>
              <a:t>Start the pump.</a:t>
            </a:r>
            <a:endParaRPr lang="fr-FR" sz="1600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t="53349" r="46965" b="1731"/>
          <a:stretch/>
        </p:blipFill>
        <p:spPr>
          <a:xfrm>
            <a:off x="6322169" y="1045397"/>
            <a:ext cx="2580995" cy="1641927"/>
          </a:xfrm>
          <a:prstGeom prst="rect">
            <a:avLst/>
          </a:prstGeom>
        </p:spPr>
      </p:pic>
      <p:grpSp>
        <p:nvGrpSpPr>
          <p:cNvPr id="16" name="Groupe 15"/>
          <p:cNvGrpSpPr/>
          <p:nvPr/>
        </p:nvGrpSpPr>
        <p:grpSpPr>
          <a:xfrm>
            <a:off x="6396452" y="3003286"/>
            <a:ext cx="3216852" cy="1846406"/>
            <a:chOff x="6396452" y="3003286"/>
            <a:chExt cx="3216852" cy="1846406"/>
          </a:xfrm>
        </p:grpSpPr>
        <p:grpSp>
          <p:nvGrpSpPr>
            <p:cNvPr id="8" name="Groupe 7"/>
            <p:cNvGrpSpPr/>
            <p:nvPr/>
          </p:nvGrpSpPr>
          <p:grpSpPr>
            <a:xfrm>
              <a:off x="6396452" y="3003286"/>
              <a:ext cx="3216852" cy="1846406"/>
              <a:chOff x="6413562" y="1173614"/>
              <a:chExt cx="3216852" cy="1846406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6413562" y="1173614"/>
                <a:ext cx="2506712" cy="1846406"/>
                <a:chOff x="6413562" y="1173614"/>
                <a:chExt cx="2506712" cy="1846406"/>
              </a:xfrm>
            </p:grpSpPr>
            <p:pic>
              <p:nvPicPr>
                <p:cNvPr id="11" name="Image 10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7707" t="28386" r="7678" b="16999"/>
                <a:stretch/>
              </p:blipFill>
              <p:spPr>
                <a:xfrm>
                  <a:off x="6413562" y="1173614"/>
                  <a:ext cx="2506712" cy="1846406"/>
                </a:xfrm>
                <a:prstGeom prst="rect">
                  <a:avLst/>
                </a:prstGeom>
              </p:spPr>
            </p:pic>
            <p:cxnSp>
              <p:nvCxnSpPr>
                <p:cNvPr id="12" name="Connecteur droit avec flèche 11"/>
                <p:cNvCxnSpPr/>
                <p:nvPr/>
              </p:nvCxnSpPr>
              <p:spPr>
                <a:xfrm flipH="1" flipV="1">
                  <a:off x="7470427" y="2442503"/>
                  <a:ext cx="818820" cy="797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cteur droit avec flèche 12"/>
                <p:cNvCxnSpPr/>
                <p:nvPr/>
              </p:nvCxnSpPr>
              <p:spPr>
                <a:xfrm>
                  <a:off x="7265852" y="1760649"/>
                  <a:ext cx="944747" cy="1456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Flèche courbée vers la droite 13"/>
                <p:cNvSpPr/>
                <p:nvPr/>
              </p:nvSpPr>
              <p:spPr>
                <a:xfrm flipV="1">
                  <a:off x="6672989" y="1611338"/>
                  <a:ext cx="265471" cy="88792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" name="ZoneTexte 9"/>
              <p:cNvSpPr txBox="1"/>
              <p:nvPr/>
            </p:nvSpPr>
            <p:spPr>
              <a:xfrm>
                <a:off x="8868414" y="1946698"/>
                <a:ext cx="7620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8F467F"/>
                    </a:solidFill>
                    <a:latin typeface="Roboto Condensed" pitchFamily="2" charset="0"/>
                    <a:ea typeface="Roboto Condensed" pitchFamily="2" charset="0"/>
                  </a:rPr>
                  <a:t>3</a:t>
                </a:r>
                <a:endParaRPr lang="fr-FR" sz="2400" b="1" dirty="0" smtClean="0">
                  <a:solidFill>
                    <a:srgbClr val="8F467F"/>
                  </a:solidFill>
                  <a:latin typeface="Roboto Condensed" pitchFamily="2" charset="0"/>
                  <a:ea typeface="Roboto Condensed" pitchFamily="2" charset="0"/>
                </a:endParaRPr>
              </a:p>
              <a:p>
                <a:endParaRPr lang="fr-FR" sz="1200" b="1" dirty="0">
                  <a:solidFill>
                    <a:srgbClr val="8F467F"/>
                  </a:solidFill>
                  <a:latin typeface="Roboto Condensed" pitchFamily="2" charset="0"/>
                  <a:ea typeface="Roboto Condensed" pitchFamily="2" charset="0"/>
                </a:endParaRPr>
              </a:p>
              <a:p>
                <a:r>
                  <a:rPr lang="fr-FR" sz="2400" b="1" dirty="0" smtClean="0">
                    <a:solidFill>
                      <a:srgbClr val="8F467F"/>
                    </a:solidFill>
                    <a:latin typeface="Roboto Condensed" pitchFamily="2" charset="0"/>
                    <a:ea typeface="Roboto Condensed" pitchFamily="2" charset="0"/>
                  </a:rPr>
                  <a:t>1</a:t>
                </a: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6453491" y="3125047"/>
              <a:ext cx="46785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400" b="1" dirty="0" smtClean="0">
                  <a:solidFill>
                    <a:srgbClr val="8F467F"/>
                  </a:solidFill>
                  <a:latin typeface="Roboto Condensed" pitchFamily="2" charset="0"/>
                  <a:ea typeface="Roboto Condensed" pitchFamily="2" charset="0"/>
                </a:rPr>
                <a:t>2</a:t>
              </a:r>
              <a:endParaRPr lang="fr-FR" sz="2400" b="1" dirty="0">
                <a:solidFill>
                  <a:srgbClr val="8F467F"/>
                </a:solidFill>
                <a:latin typeface="Roboto Condensed" pitchFamily="2" charset="0"/>
                <a:ea typeface="Roboto Condense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083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diagram of the setup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16" y="1063229"/>
            <a:ext cx="3471623" cy="3918998"/>
          </a:xfrm>
          <a:prstGeom prst="rect">
            <a:avLst/>
          </a:prstGeom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585002" y="1274438"/>
            <a:ext cx="4300580" cy="3496580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FR" sz="2000" dirty="0" err="1" smtClean="0"/>
              <a:t>Surgical</a:t>
            </a:r>
            <a:r>
              <a:rPr lang="fr-FR" sz="2000" dirty="0" smtClean="0"/>
              <a:t> instrument</a:t>
            </a:r>
          </a:p>
          <a:p>
            <a:pPr marL="457200" indent="-457200">
              <a:buAutoNum type="arabicParenR"/>
            </a:pPr>
            <a:r>
              <a:rPr lang="fr-FR" sz="2000" dirty="0"/>
              <a:t>Apron of </a:t>
            </a:r>
            <a:r>
              <a:rPr lang="fr-FR" sz="2000" dirty="0" err="1"/>
              <a:t>surgical</a:t>
            </a:r>
            <a:r>
              <a:rPr lang="fr-FR" sz="2000" dirty="0"/>
              <a:t> </a:t>
            </a:r>
            <a:r>
              <a:rPr lang="fr-FR" sz="2000" dirty="0" err="1" smtClean="0"/>
              <a:t>field</a:t>
            </a:r>
            <a:endParaRPr lang="fr-FR" sz="2000" dirty="0" smtClean="0"/>
          </a:p>
          <a:p>
            <a:pPr marL="457200" indent="-457200">
              <a:buAutoNum type="arabicParenR"/>
            </a:pPr>
            <a:r>
              <a:rPr lang="fr-FR" sz="2000" dirty="0" err="1"/>
              <a:t>Bemis</a:t>
            </a:r>
            <a:r>
              <a:rPr lang="fr-FR" sz="2000" dirty="0"/>
              <a:t> </a:t>
            </a:r>
            <a:r>
              <a:rPr lang="fr-FR" sz="2000" dirty="0" smtClean="0"/>
              <a:t>Container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Digital </a:t>
            </a:r>
            <a:r>
              <a:rPr lang="fr-FR" sz="2000" dirty="0" err="1" smtClean="0"/>
              <a:t>scale</a:t>
            </a:r>
            <a:endParaRPr lang="fr-FR" sz="2000" dirty="0" smtClean="0"/>
          </a:p>
          <a:p>
            <a:pPr marL="457200" indent="-457200">
              <a:buAutoNum type="arabicParenR"/>
            </a:pPr>
            <a:r>
              <a:rPr lang="en-US" sz="2000" dirty="0"/>
              <a:t>Connection cord from the scale to the </a:t>
            </a:r>
            <a:r>
              <a:rPr lang="en-US" sz="2000" dirty="0" smtClean="0"/>
              <a:t>pump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Irrigation tube</a:t>
            </a:r>
          </a:p>
          <a:p>
            <a:pPr marL="457200" indent="-457200">
              <a:buAutoNum type="arabicParenR"/>
            </a:pPr>
            <a:r>
              <a:rPr lang="fr-FR" sz="2000" dirty="0" smtClean="0"/>
              <a:t>Vacuum </a:t>
            </a:r>
            <a:r>
              <a:rPr lang="fr-FR" sz="2000" dirty="0" err="1" smtClean="0"/>
              <a:t>suction</a:t>
            </a:r>
            <a:r>
              <a:rPr lang="fr-FR" sz="2000" dirty="0" smtClean="0"/>
              <a:t> tube</a:t>
            </a:r>
          </a:p>
          <a:p>
            <a:pPr marL="457200" indent="-457200">
              <a:buAutoNum type="arabicParenR"/>
            </a:pPr>
            <a:r>
              <a:rPr lang="fr-FR" sz="2000" dirty="0" err="1" smtClean="0"/>
              <a:t>Suction</a:t>
            </a:r>
            <a:r>
              <a:rPr lang="fr-FR" sz="2000" dirty="0" smtClean="0"/>
              <a:t> tube </a:t>
            </a:r>
            <a:r>
              <a:rPr lang="fr-FR" sz="2000" dirty="0" err="1" smtClean="0"/>
              <a:t>with</a:t>
            </a:r>
            <a:r>
              <a:rPr lang="fr-FR" sz="2000" dirty="0" smtClean="0"/>
              <a:t> 2 </a:t>
            </a:r>
            <a:r>
              <a:rPr lang="fr-FR" sz="2000" dirty="0" err="1" smtClean="0"/>
              <a:t>connectors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2170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Iflow</a:t>
            </a:r>
            <a:r>
              <a:rPr lang="fr-FR" dirty="0" smtClean="0"/>
              <a:t> AND ITS COMPETITORS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STORZ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452531"/>
              </p:ext>
            </p:extLst>
          </p:nvPr>
        </p:nvGraphicFramePr>
        <p:xfrm>
          <a:off x="4572000" y="1144570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err="1" smtClean="0"/>
                        <a:t>Many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smtClean="0"/>
                        <a:t>programs </a:t>
                      </a:r>
                      <a:r>
                        <a:rPr lang="fr-FR" baseline="0" dirty="0" err="1" smtClean="0"/>
                        <a:t>available</a:t>
                      </a:r>
                      <a:r>
                        <a:rPr lang="fr-FR" baseline="0" dirty="0" smtClean="0"/>
                        <a:t> (ENT &amp; </a:t>
                      </a:r>
                      <a:r>
                        <a:rPr lang="fr-FR" baseline="0" dirty="0" err="1" smtClean="0"/>
                        <a:t>Spine</a:t>
                      </a:r>
                      <a:r>
                        <a:rPr lang="fr-FR" baseline="0" dirty="0" smtClean="0"/>
                        <a:t>)</a:t>
                      </a:r>
                      <a:endParaRPr lang="fr-FR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No RFID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Adding a program requires the intervention of </a:t>
                      </a:r>
                      <a:r>
                        <a:rPr lang="en-US" dirty="0" err="1" smtClean="0"/>
                        <a:t>Storz</a:t>
                      </a:r>
                      <a:endParaRPr lang="en-US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No suction module integrated into the pump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Does not </a:t>
                      </a:r>
                      <a:r>
                        <a:rPr lang="en-US" dirty="0" smtClean="0"/>
                        <a:t>perform deficit calculation</a:t>
                      </a:r>
                      <a:endParaRPr lang="fr-FR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Plus 8"/>
          <p:cNvSpPr/>
          <p:nvPr/>
        </p:nvSpPr>
        <p:spPr>
          <a:xfrm>
            <a:off x="5730083" y="134462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7813910" y="131818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2" descr="RÃ©sultat de recherche d'images pour &quot;storz endomat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60" y="1933899"/>
            <a:ext cx="3469736" cy="195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proposes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Endomat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Select: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90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ROCAMED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501841"/>
              </p:ext>
            </p:extLst>
          </p:nvPr>
        </p:nvGraphicFramePr>
        <p:xfrm>
          <a:off x="4534870" y="634604"/>
          <a:ext cx="4315968" cy="4073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381"/>
                <a:gridCol w="2494587"/>
              </a:tblGrid>
              <a:tr h="73819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3335408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Optimized </a:t>
                      </a:r>
                      <a:r>
                        <a:rPr lang="en-US" baseline="0" dirty="0" smtClean="0"/>
                        <a:t>flow : pressure chamber</a:t>
                      </a:r>
                      <a:endParaRPr lang="en-US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Heated and constant temperature at 38°C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Large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Does </a:t>
                      </a:r>
                      <a:r>
                        <a:rPr lang="en-US" dirty="0" smtClean="0"/>
                        <a:t>not perform deficit calculation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="1" baseline="0" dirty="0" smtClean="0"/>
                        <a:t>Mandatory stop </a:t>
                      </a:r>
                      <a:r>
                        <a:rPr lang="en-US" baseline="0" dirty="0" smtClean="0"/>
                        <a:t>of the </a:t>
                      </a:r>
                      <a:r>
                        <a:rPr lang="en-US" baseline="0" dirty="0" smtClean="0"/>
                        <a:t>flow to </a:t>
                      </a:r>
                      <a:r>
                        <a:rPr lang="en-US" baseline="0" dirty="0" smtClean="0"/>
                        <a:t>change the fluid </a:t>
                      </a:r>
                      <a:r>
                        <a:rPr lang="en-US" baseline="0" dirty="0" smtClean="0"/>
                        <a:t>bag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dirty="0" smtClean="0"/>
                        <a:t>No suction module integrated into the pump</a:t>
                      </a:r>
                      <a:endParaRPr lang="en-US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4 </a:t>
                      </a:r>
                      <a:r>
                        <a:rPr lang="en-US" b="1" baseline="0" dirty="0" smtClean="0"/>
                        <a:t>automatically</a:t>
                      </a:r>
                      <a:r>
                        <a:rPr lang="en-US" baseline="0" dirty="0" smtClean="0"/>
                        <a:t> integrated programs</a:t>
                      </a:r>
                      <a:endParaRPr lang="en-US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Plus 8"/>
          <p:cNvSpPr/>
          <p:nvPr/>
        </p:nvSpPr>
        <p:spPr>
          <a:xfrm>
            <a:off x="5692953" y="834659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7894783" y="808221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13586" y="1144570"/>
            <a:ext cx="4221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Rocamed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EndoFlow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II Single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Chamber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38" y="2125980"/>
            <a:ext cx="3258780" cy="199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2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ROCAMED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183972"/>
              </p:ext>
            </p:extLst>
          </p:nvPr>
        </p:nvGraphicFramePr>
        <p:xfrm>
          <a:off x="4572000" y="1144570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336"/>
                <a:gridCol w="2291651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Optimized flow : pressure chamber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Heated and constant temperature at 38°C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Large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Does not perform deficit calculation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baseline="0" dirty="0" smtClean="0"/>
                        <a:t>4 </a:t>
                      </a:r>
                      <a:r>
                        <a:rPr lang="en-US" b="1" baseline="0" dirty="0" smtClean="0"/>
                        <a:t>automatically</a:t>
                      </a:r>
                      <a:r>
                        <a:rPr lang="en-US" baseline="0" dirty="0" smtClean="0"/>
                        <a:t> integrated programs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Plus 8"/>
          <p:cNvSpPr/>
          <p:nvPr/>
        </p:nvSpPr>
        <p:spPr>
          <a:xfrm>
            <a:off x="5807185" y="1318187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7890277" y="1291751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13586" y="1144570"/>
            <a:ext cx="4221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Roboto Condensed" pitchFamily="2" charset="0"/>
                <a:ea typeface="Roboto Condensed" pitchFamily="2" charset="0"/>
              </a:rPr>
              <a:t>Rocamed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EndoFlow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II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Double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Chamber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79" y="2203686"/>
            <a:ext cx="3447097" cy="180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735938"/>
              </p:ext>
            </p:extLst>
          </p:nvPr>
        </p:nvGraphicFramePr>
        <p:xfrm>
          <a:off x="4468812" y="1063229"/>
          <a:ext cx="4217987" cy="3695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376"/>
                <a:gridCol w="2352611"/>
              </a:tblGrid>
              <a:tr h="72029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2975363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Solution </a:t>
                      </a:r>
                      <a:r>
                        <a:rPr lang="fr-FR" dirty="0" err="1" smtClean="0"/>
                        <a:t>with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smtClean="0"/>
                        <a:t>an </a:t>
                      </a:r>
                      <a:r>
                        <a:rPr lang="fr-FR" dirty="0" err="1" smtClean="0"/>
                        <a:t>ergonomic</a:t>
                      </a:r>
                      <a:r>
                        <a:rPr lang="fr-FR" dirty="0" smtClean="0"/>
                        <a:t> trolley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No programs available other than </a:t>
                      </a:r>
                      <a:r>
                        <a:rPr lang="en-US" dirty="0" smtClean="0"/>
                        <a:t>hysteroscopy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dirty="0" smtClean="0"/>
                        <a:t>No RFID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dirty="0" smtClean="0"/>
                        <a:t>No suction module integrated into the pump</a:t>
                      </a:r>
                      <a:endParaRPr lang="en-US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Difficult insertion of irrigation tube</a:t>
                      </a:r>
                      <a:endParaRPr lang="fr-FR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Plus 8"/>
          <p:cNvSpPr/>
          <p:nvPr/>
        </p:nvSpPr>
        <p:spPr>
          <a:xfrm>
            <a:off x="5626895" y="1263284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7766612" y="1236846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13586" y="1144570"/>
            <a:ext cx="4221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Richard Wolf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Fluid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Manager: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/>
          <a:p>
            <a:r>
              <a:rPr lang="fr-FR" dirty="0" smtClean="0"/>
              <a:t>RICHARD WOLF</a:t>
            </a:r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80" y="2022222"/>
            <a:ext cx="3218643" cy="256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0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044252"/>
              </p:ext>
            </p:extLst>
          </p:nvPr>
        </p:nvGraphicFramePr>
        <p:xfrm>
          <a:off x="4572000" y="1144570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The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baseline="0" dirty="0" smtClean="0"/>
                        <a:t>Easy insertion of irrigation tube</a:t>
                      </a:r>
                      <a:endParaRPr lang="fr-FR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n-US" dirty="0" smtClean="0"/>
                        <a:t>No programs available other than </a:t>
                      </a:r>
                      <a:r>
                        <a:rPr lang="en-US" dirty="0" smtClean="0"/>
                        <a:t>hysteroscopy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dirty="0" smtClean="0"/>
                        <a:t>No RFID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dirty="0" smtClean="0"/>
                        <a:t>No suction module integrated into the pump</a:t>
                      </a:r>
                      <a:endParaRPr lang="en-US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Plus 8"/>
          <p:cNvSpPr/>
          <p:nvPr/>
        </p:nvSpPr>
        <p:spPr>
          <a:xfrm>
            <a:off x="5730083" y="134462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7813910" y="131818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Olympus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proposes the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HysteroFlow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/>
          <a:p>
            <a:r>
              <a:rPr lang="fr-FR" dirty="0" smtClean="0"/>
              <a:t>OLYMPUS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64" y="2386102"/>
            <a:ext cx="3385916" cy="169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3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1499</TotalTime>
  <Words>985</Words>
  <Application>Microsoft Office PowerPoint</Application>
  <PresentationFormat>Affichage à l'écran (16:9)</PresentationFormat>
  <Paragraphs>174</Paragraphs>
  <Slides>25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Arial</vt:lpstr>
      <vt:lpstr>Calibri</vt:lpstr>
      <vt:lpstr>Franklin Gothic Book</vt:lpstr>
      <vt:lpstr>Roboto Condensed</vt:lpstr>
      <vt:lpstr>Roboto Condensed Bold</vt:lpstr>
      <vt:lpstr>Roboto Condensed Light</vt:lpstr>
      <vt:lpstr>Roboto Condensed Regular</vt:lpstr>
      <vt:lpstr>Wingdings</vt:lpstr>
      <vt:lpstr>Delmont</vt:lpstr>
      <vt:lpstr>iFlow</vt:lpstr>
      <vt:lpstr>Iflow OVERVIEW</vt:lpstr>
      <vt:lpstr>iFlow pump</vt:lpstr>
      <vt:lpstr>Accessories</vt:lpstr>
      <vt:lpstr>Accessories</vt:lpstr>
      <vt:lpstr>Strengths</vt:lpstr>
      <vt:lpstr>HOW TO install iflow?</vt:lpstr>
      <vt:lpstr>How to install iFlow?</vt:lpstr>
      <vt:lpstr>How to install iFlow?</vt:lpstr>
      <vt:lpstr>How to install iFlow?</vt:lpstr>
      <vt:lpstr>Hysteroscopy function setting</vt:lpstr>
      <vt:lpstr>Hysteroscopy function setting</vt:lpstr>
      <vt:lpstr>Hysteroscopy function setting</vt:lpstr>
      <vt:lpstr>The use of iflow (hystEroscopY program)</vt:lpstr>
      <vt:lpstr>Interface for the hysteroscopy program</vt:lpstr>
      <vt:lpstr>Interface for the hysteroscopy program</vt:lpstr>
      <vt:lpstr>Instructions for use</vt:lpstr>
      <vt:lpstr>Instructions for use</vt:lpstr>
      <vt:lpstr>Summary diagram of the setup</vt:lpstr>
      <vt:lpstr>Iflow AND ITS COMPETITORS</vt:lpstr>
      <vt:lpstr>STORZ</vt:lpstr>
      <vt:lpstr>ROCAMED</vt:lpstr>
      <vt:lpstr>ROCAMED</vt:lpstr>
      <vt:lpstr>RICHARD WOLF</vt:lpstr>
      <vt:lpstr>OLYMPUS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Elodie CHENEY</cp:lastModifiedBy>
  <cp:revision>182</cp:revision>
  <dcterms:created xsi:type="dcterms:W3CDTF">2017-05-24T08:43:04Z</dcterms:created>
  <dcterms:modified xsi:type="dcterms:W3CDTF">2018-12-26T14:20:07Z</dcterms:modified>
</cp:coreProperties>
</file>