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7"/>
  </p:notesMasterIdLst>
  <p:sldIdLst>
    <p:sldId id="256" r:id="rId2"/>
    <p:sldId id="262" r:id="rId3"/>
    <p:sldId id="264" r:id="rId4"/>
    <p:sldId id="294" r:id="rId5"/>
    <p:sldId id="295" r:id="rId6"/>
    <p:sldId id="271" r:id="rId7"/>
    <p:sldId id="296" r:id="rId8"/>
    <p:sldId id="297" r:id="rId9"/>
    <p:sldId id="298" r:id="rId10"/>
    <p:sldId id="299" r:id="rId11"/>
    <p:sldId id="301" r:id="rId12"/>
    <p:sldId id="300" r:id="rId13"/>
    <p:sldId id="302" r:id="rId14"/>
    <p:sldId id="272" r:id="rId15"/>
    <p:sldId id="287" r:id="rId16"/>
    <p:sldId id="303" r:id="rId17"/>
    <p:sldId id="288" r:id="rId18"/>
    <p:sldId id="289" r:id="rId19"/>
    <p:sldId id="304" r:id="rId20"/>
    <p:sldId id="263" r:id="rId21"/>
    <p:sldId id="290" r:id="rId22"/>
    <p:sldId id="291" r:id="rId23"/>
    <p:sldId id="292" r:id="rId24"/>
    <p:sldId id="293" r:id="rId25"/>
    <p:sldId id="283" r:id="rId26"/>
  </p:sldIdLst>
  <p:sldSz cx="9144000" cy="5143500" type="screen16x9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467F"/>
    <a:srgbClr val="2B000E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70" autoAdjust="0"/>
    <p:restoredTop sz="89005" autoAdjust="0"/>
  </p:normalViewPr>
  <p:slideViewPr>
    <p:cSldViewPr snapToGrid="0" snapToObjects="1">
      <p:cViewPr>
        <p:scale>
          <a:sx n="80" d="100"/>
          <a:sy n="80" d="100"/>
        </p:scale>
        <p:origin x="-102" y="9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1C703-7154-4081-A362-2754B5BEDBCA}" type="datetimeFigureOut">
              <a:rPr lang="fr-FR" smtClean="0"/>
              <a:t>26/12/2018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D0E02-18FD-4B6C-8F19-45DC4D42F8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506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6985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28936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47311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50076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81829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297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55229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14812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26156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06325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51841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77853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41284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43389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12246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97650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1294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53975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89990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45107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5872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2182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861586"/>
            <a:ext cx="8229600" cy="857250"/>
          </a:xfrm>
        </p:spPr>
        <p:txBody>
          <a:bodyPr/>
          <a:lstStyle>
            <a:lvl1pPr>
              <a:defRPr b="1" i="0">
                <a:solidFill>
                  <a:srgbClr val="2B000E"/>
                </a:solidFill>
                <a:latin typeface="Roboto Condensed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57200" y="3805432"/>
            <a:ext cx="8229600" cy="635876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8F467F"/>
                </a:solidFill>
                <a:latin typeface="Roboto Condensed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4105" y="401749"/>
            <a:ext cx="2114000" cy="207905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3">
            <a:alphaModFix amt="2000"/>
          </a:blip>
          <a:stretch>
            <a:fillRect/>
          </a:stretch>
        </p:blipFill>
        <p:spPr>
          <a:xfrm>
            <a:off x="-782053" y="1374437"/>
            <a:ext cx="8932594" cy="586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399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1600" y="205979"/>
            <a:ext cx="7715199" cy="857250"/>
          </a:xfrm>
        </p:spPr>
        <p:txBody>
          <a:bodyPr/>
          <a:lstStyle>
            <a:lvl1pPr algn="l">
              <a:defRPr b="1" i="0">
                <a:solidFill>
                  <a:srgbClr val="8F467F"/>
                </a:solidFill>
                <a:latin typeface="Roboto Condensed"/>
                <a:cs typeface="Roboto Condensed Bold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43534" y="1372790"/>
            <a:ext cx="8229600" cy="3377769"/>
          </a:xfrm>
        </p:spPr>
        <p:txBody>
          <a:bodyPr/>
          <a:lstStyle>
            <a:lvl1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1pPr>
            <a:lvl2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2pPr>
            <a:lvl3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3pPr>
            <a:lvl4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4pPr>
            <a:lvl5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26/12/2018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2"/>
          <a:srcRect l="33806" t="-74" r="30599" b="64062"/>
          <a:stretch/>
        </p:blipFill>
        <p:spPr>
          <a:xfrm>
            <a:off x="439200" y="463635"/>
            <a:ext cx="457200" cy="45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4985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bg>
      <p:bgPr>
        <a:solidFill>
          <a:srgbClr val="8F46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782053" y="1374437"/>
            <a:ext cx="8932594" cy="5866746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15871" y="3305176"/>
            <a:ext cx="7178841" cy="1021556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  <a:latin typeface="Roboto Condensed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15871" y="2180035"/>
            <a:ext cx="7178842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2B000E"/>
                </a:solidFill>
                <a:latin typeface="Roboto Condensed Ligh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6023" y="3414218"/>
            <a:ext cx="559190" cy="559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566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1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26/12/2018</a:t>
            </a:fld>
            <a:endParaRPr lang="fr-FR"/>
          </a:p>
        </p:txBody>
      </p:sp>
      <p:sp>
        <p:nvSpPr>
          <p:cNvPr id="1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19" name="Connecteur droit 18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6039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26/12/2018</a:t>
            </a:fld>
            <a:endParaRPr lang="fr-FR"/>
          </a:p>
        </p:txBody>
      </p:sp>
      <p:sp>
        <p:nvSpPr>
          <p:cNvPr id="1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5" name="Image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18" name="Connecteur droit 17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8562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>
                <a:solidFill>
                  <a:srgbClr val="8F467F"/>
                </a:solidFill>
                <a:latin typeface="Roboto Condensed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272659"/>
          </a:xfrm>
        </p:spPr>
        <p:txBody>
          <a:bodyPr/>
          <a:lstStyle>
            <a:lvl1pPr>
              <a:defRPr sz="3200" b="0" i="0">
                <a:solidFill>
                  <a:srgbClr val="2B000E"/>
                </a:solidFill>
                <a:latin typeface="Roboto Condensed"/>
              </a:defRPr>
            </a:lvl1pPr>
            <a:lvl2pPr>
              <a:defRPr sz="2800" b="0" i="0">
                <a:solidFill>
                  <a:srgbClr val="2B000E"/>
                </a:solidFill>
                <a:latin typeface="Roboto Condensed"/>
              </a:defRPr>
            </a:lvl2pPr>
            <a:lvl3pPr>
              <a:defRPr sz="2400" b="0" i="0">
                <a:solidFill>
                  <a:srgbClr val="2B000E"/>
                </a:solidFill>
                <a:latin typeface="Roboto Condensed"/>
              </a:defRPr>
            </a:lvl3pPr>
            <a:lvl4pPr>
              <a:defRPr sz="2000" b="0" i="0">
                <a:solidFill>
                  <a:srgbClr val="2B000E"/>
                </a:solidFill>
                <a:latin typeface="Roboto Condensed"/>
              </a:defRPr>
            </a:lvl4pPr>
            <a:lvl5pPr>
              <a:defRPr sz="2000" b="0" i="0">
                <a:solidFill>
                  <a:srgbClr val="2B000E"/>
                </a:solidFill>
                <a:latin typeface="Roboto Condensed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401121"/>
          </a:xfrm>
        </p:spPr>
        <p:txBody>
          <a:bodyPr/>
          <a:lstStyle>
            <a:lvl1pPr marL="0" indent="0">
              <a:buNone/>
              <a:defRPr sz="1400">
                <a:solidFill>
                  <a:srgbClr val="2B000E"/>
                </a:solidFill>
                <a:latin typeface="Roboto Condensed Ligh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26/12/2018</a:t>
            </a:fld>
            <a:endParaRPr lang="fr-FR"/>
          </a:p>
        </p:txBody>
      </p:sp>
      <p:sp>
        <p:nvSpPr>
          <p:cNvPr id="1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21" name="Connecteur droit 20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2785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4650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26/12/2018</a:t>
            </a:fld>
            <a:endParaRPr lang="fr-FR"/>
          </a:p>
        </p:txBody>
      </p:sp>
      <p:sp>
        <p:nvSpPr>
          <p:cNvPr id="1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21" name="Connecteur droit 20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8395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26/12/2018</a:t>
            </a:fld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856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6" r:id="rId4"/>
    <p:sldLayoutId id="2147483667" r:id="rId5"/>
    <p:sldLayoutId id="2147483668" r:id="rId6"/>
    <p:sldLayoutId id="2147483669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8F467F"/>
          </a:solidFill>
          <a:latin typeface="Roboto Condensed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2B000E"/>
          </a:solidFill>
          <a:latin typeface="Roboto Condensed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2B000E"/>
          </a:solidFill>
          <a:latin typeface="Roboto Condensed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2B000E"/>
          </a:solidFill>
          <a:latin typeface="Roboto Condensed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2B000E"/>
          </a:solidFill>
          <a:latin typeface="Roboto Condensed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2B000E"/>
          </a:solidFill>
          <a:latin typeface="Roboto Condensed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iFlow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57200" y="3805431"/>
            <a:ext cx="8229600" cy="950923"/>
          </a:xfrm>
        </p:spPr>
        <p:txBody>
          <a:bodyPr>
            <a:noAutofit/>
          </a:bodyPr>
          <a:lstStyle/>
          <a:p>
            <a:r>
              <a:rPr lang="fr-FR" dirty="0" smtClean="0"/>
              <a:t>Des performances exceptionnelles pour des interventions en toute sécurité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93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Présentation d’</a:t>
            </a:r>
            <a:r>
              <a:rPr lang="fr-FR" dirty="0" err="1" smtClean="0"/>
              <a:t>iflow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240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066" y="1534866"/>
            <a:ext cx="4994734" cy="2811056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1600" y="205979"/>
            <a:ext cx="8172400" cy="857250"/>
          </a:xfrm>
        </p:spPr>
        <p:txBody>
          <a:bodyPr>
            <a:noAutofit/>
          </a:bodyPr>
          <a:lstStyle/>
          <a:p>
            <a:r>
              <a:rPr lang="fr-FR" dirty="0" smtClean="0"/>
              <a:t>La pompe </a:t>
            </a:r>
            <a:r>
              <a:rPr lang="fr-FR" dirty="0" err="1" smtClean="0"/>
              <a:t>iFlow</a:t>
            </a:r>
            <a:endParaRPr lang="fr-FR" dirty="0"/>
          </a:p>
        </p:txBody>
      </p:sp>
      <p:sp>
        <p:nvSpPr>
          <p:cNvPr id="13" name="Espace réservé du contenu 2"/>
          <p:cNvSpPr txBox="1">
            <a:spLocks/>
          </p:cNvSpPr>
          <p:nvPr/>
        </p:nvSpPr>
        <p:spPr>
          <a:xfrm>
            <a:off x="4040341" y="4197805"/>
            <a:ext cx="2005427" cy="7107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 smtClean="0"/>
              <a:t>Connecteur pour tube d’aspiration</a:t>
            </a:r>
          </a:p>
        </p:txBody>
      </p:sp>
      <p:cxnSp>
        <p:nvCxnSpPr>
          <p:cNvPr id="14" name="Connecteur droit avec flèche 13"/>
          <p:cNvCxnSpPr/>
          <p:nvPr/>
        </p:nvCxnSpPr>
        <p:spPr>
          <a:xfrm flipV="1">
            <a:off x="4615921" y="3694270"/>
            <a:ext cx="146615" cy="53147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space réservé du contenu 2"/>
          <p:cNvSpPr txBox="1">
            <a:spLocks/>
          </p:cNvSpPr>
          <p:nvPr/>
        </p:nvSpPr>
        <p:spPr>
          <a:xfrm>
            <a:off x="902643" y="3694270"/>
            <a:ext cx="2430046" cy="9225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 smtClean="0"/>
              <a:t>Bouton </a:t>
            </a:r>
          </a:p>
          <a:p>
            <a:pPr marL="0" indent="0">
              <a:buNone/>
            </a:pPr>
            <a:r>
              <a:rPr lang="fr-FR" sz="1800" dirty="0" smtClean="0"/>
              <a:t>marche/arrêt</a:t>
            </a:r>
          </a:p>
        </p:txBody>
      </p:sp>
      <p:cxnSp>
        <p:nvCxnSpPr>
          <p:cNvPr id="17" name="Connecteur droit avec flèche 16"/>
          <p:cNvCxnSpPr/>
          <p:nvPr/>
        </p:nvCxnSpPr>
        <p:spPr>
          <a:xfrm flipH="1">
            <a:off x="6105805" y="3262304"/>
            <a:ext cx="818820" cy="765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/>
          <p:cNvCxnSpPr/>
          <p:nvPr/>
        </p:nvCxnSpPr>
        <p:spPr>
          <a:xfrm flipV="1">
            <a:off x="1849905" y="3614486"/>
            <a:ext cx="959226" cy="26360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/>
          <p:cNvCxnSpPr/>
          <p:nvPr/>
        </p:nvCxnSpPr>
        <p:spPr>
          <a:xfrm>
            <a:off x="3680863" y="1606533"/>
            <a:ext cx="0" cy="122179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Espace réservé du contenu 2"/>
          <p:cNvSpPr txBox="1">
            <a:spLocks/>
          </p:cNvSpPr>
          <p:nvPr/>
        </p:nvSpPr>
        <p:spPr>
          <a:xfrm>
            <a:off x="2563742" y="1185193"/>
            <a:ext cx="2234241" cy="602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 smtClean="0"/>
              <a:t>Interface utilisateur</a:t>
            </a:r>
          </a:p>
        </p:txBody>
      </p:sp>
      <p:sp>
        <p:nvSpPr>
          <p:cNvPr id="22" name="Espace réservé du contenu 2"/>
          <p:cNvSpPr txBox="1">
            <a:spLocks/>
          </p:cNvSpPr>
          <p:nvPr/>
        </p:nvSpPr>
        <p:spPr>
          <a:xfrm>
            <a:off x="6924626" y="3020325"/>
            <a:ext cx="1691598" cy="7423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 smtClean="0"/>
              <a:t>Entrée tube d’irrigation</a:t>
            </a:r>
          </a:p>
        </p:txBody>
      </p:sp>
      <p:cxnSp>
        <p:nvCxnSpPr>
          <p:cNvPr id="23" name="Connecteur droit avec flèche 22"/>
          <p:cNvCxnSpPr/>
          <p:nvPr/>
        </p:nvCxnSpPr>
        <p:spPr>
          <a:xfrm flipH="1">
            <a:off x="5506598" y="1570852"/>
            <a:ext cx="1037065" cy="117828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space réservé du contenu 2"/>
          <p:cNvSpPr txBox="1">
            <a:spLocks/>
          </p:cNvSpPr>
          <p:nvPr/>
        </p:nvSpPr>
        <p:spPr>
          <a:xfrm>
            <a:off x="6501000" y="1214592"/>
            <a:ext cx="1111801" cy="4091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 smtClean="0"/>
              <a:t>Galet</a:t>
            </a:r>
          </a:p>
        </p:txBody>
      </p:sp>
      <p:cxnSp>
        <p:nvCxnSpPr>
          <p:cNvPr id="27" name="Connecteur droit avec flèche 26"/>
          <p:cNvCxnSpPr/>
          <p:nvPr/>
        </p:nvCxnSpPr>
        <p:spPr>
          <a:xfrm flipH="1">
            <a:off x="5951819" y="2493863"/>
            <a:ext cx="972806" cy="81465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space réservé du contenu 2"/>
          <p:cNvSpPr txBox="1">
            <a:spLocks/>
          </p:cNvSpPr>
          <p:nvPr/>
        </p:nvSpPr>
        <p:spPr>
          <a:xfrm>
            <a:off x="6924626" y="2167484"/>
            <a:ext cx="1942867" cy="8149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 smtClean="0"/>
              <a:t>Capteur RFID</a:t>
            </a:r>
          </a:p>
        </p:txBody>
      </p:sp>
    </p:spTree>
    <p:extLst>
      <p:ext uri="{BB962C8B-B14F-4D97-AF65-F5344CB8AC3E}">
        <p14:creationId xmlns:p14="http://schemas.microsoft.com/office/powerpoint/2010/main" val="302713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accessoires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840" y="1187112"/>
            <a:ext cx="623184" cy="857252"/>
          </a:xfrm>
          <a:prstGeom prst="rect">
            <a:avLst/>
          </a:prstGeom>
        </p:spPr>
      </p:pic>
      <p:sp>
        <p:nvSpPr>
          <p:cNvPr id="5" name="Espace réservé du contenu 2"/>
          <p:cNvSpPr txBox="1">
            <a:spLocks/>
          </p:cNvSpPr>
          <p:nvPr/>
        </p:nvSpPr>
        <p:spPr>
          <a:xfrm>
            <a:off x="2180019" y="1222436"/>
            <a:ext cx="6506779" cy="8219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700" b="1" dirty="0" smtClean="0">
                <a:solidFill>
                  <a:srgbClr val="8F467F"/>
                </a:solidFill>
              </a:rPr>
              <a:t>Le transpondeu</a:t>
            </a:r>
            <a:r>
              <a:rPr lang="fr-FR" sz="1700" b="1" dirty="0">
                <a:solidFill>
                  <a:srgbClr val="8F467F"/>
                </a:solidFill>
              </a:rPr>
              <a:t>r qui contient un ou plusieurs </a:t>
            </a:r>
            <a:r>
              <a:rPr lang="fr-FR" sz="1700" b="1" dirty="0" smtClean="0">
                <a:solidFill>
                  <a:srgbClr val="8F467F"/>
                </a:solidFill>
              </a:rPr>
              <a:t>programmes : </a:t>
            </a:r>
            <a:r>
              <a:rPr lang="fr-FR" sz="1700" dirty="0" smtClean="0"/>
              <a:t>hystéroscopie, laparoscopie</a:t>
            </a:r>
            <a:r>
              <a:rPr lang="fr-FR" sz="1700" dirty="0"/>
              <a:t>, </a:t>
            </a:r>
            <a:r>
              <a:rPr lang="fr-FR" sz="1700" dirty="0" smtClean="0"/>
              <a:t>urologie et arthroscopie. 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5411" y="1995143"/>
            <a:ext cx="1148946" cy="1542950"/>
          </a:xfrm>
          <a:prstGeom prst="rect">
            <a:avLst/>
          </a:prstGeom>
        </p:spPr>
      </p:pic>
      <p:sp>
        <p:nvSpPr>
          <p:cNvPr id="7" name="Espace réservé du contenu 2"/>
          <p:cNvSpPr txBox="1">
            <a:spLocks/>
          </p:cNvSpPr>
          <p:nvPr/>
        </p:nvSpPr>
        <p:spPr>
          <a:xfrm>
            <a:off x="1591357" y="2406274"/>
            <a:ext cx="3018740" cy="7209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700" b="1" dirty="0" smtClean="0">
                <a:solidFill>
                  <a:srgbClr val="8F467F"/>
                </a:solidFill>
              </a:rPr>
              <a:t>Tube d’irrigation stérile à usage unique :</a:t>
            </a:r>
            <a:r>
              <a:rPr lang="fr-FR" sz="1700" dirty="0" smtClean="0"/>
              <a:t> livrés par 10.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9" y="3341091"/>
            <a:ext cx="1685191" cy="1263893"/>
          </a:xfrm>
          <a:prstGeom prst="rect">
            <a:avLst/>
          </a:prstGeom>
        </p:spPr>
      </p:pic>
      <p:sp>
        <p:nvSpPr>
          <p:cNvPr id="9" name="Espace réservé du contenu 2"/>
          <p:cNvSpPr txBox="1">
            <a:spLocks/>
          </p:cNvSpPr>
          <p:nvPr/>
        </p:nvSpPr>
        <p:spPr>
          <a:xfrm>
            <a:off x="1591357" y="3633018"/>
            <a:ext cx="3018743" cy="9108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700" b="1" dirty="0" smtClean="0">
                <a:solidFill>
                  <a:srgbClr val="8F467F"/>
                </a:solidFill>
              </a:rPr>
              <a:t>Tube d’irrigation à</a:t>
            </a:r>
            <a:r>
              <a:rPr lang="fr-FR" sz="1700" dirty="0" smtClean="0"/>
              <a:t> </a:t>
            </a:r>
            <a:r>
              <a:rPr lang="fr-FR" sz="1700" b="1" dirty="0" smtClean="0">
                <a:solidFill>
                  <a:srgbClr val="8F467F"/>
                </a:solidFill>
              </a:rPr>
              <a:t>usages multiples :</a:t>
            </a:r>
            <a:r>
              <a:rPr lang="fr-FR" sz="1700" dirty="0" smtClean="0"/>
              <a:t> réutilisable 20 fois.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650" y="2192145"/>
            <a:ext cx="1472389" cy="1063229"/>
          </a:xfrm>
          <a:prstGeom prst="rect">
            <a:avLst/>
          </a:prstGeom>
        </p:spPr>
      </p:pic>
      <p:sp>
        <p:nvSpPr>
          <p:cNvPr id="11" name="Espace réservé du contenu 2"/>
          <p:cNvSpPr txBox="1">
            <a:spLocks/>
          </p:cNvSpPr>
          <p:nvPr/>
        </p:nvSpPr>
        <p:spPr>
          <a:xfrm>
            <a:off x="6445994" y="2072614"/>
            <a:ext cx="2635992" cy="13748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700" b="1" dirty="0" smtClean="0">
                <a:solidFill>
                  <a:srgbClr val="8F467F"/>
                </a:solidFill>
              </a:rPr>
              <a:t>Tube d’aspiration stérile à usage unique :</a:t>
            </a:r>
            <a:r>
              <a:rPr lang="fr-FR" sz="1700" dirty="0" smtClean="0"/>
              <a:t> avec 2 connecteurs. Livrés par 10. 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280" y="3462238"/>
            <a:ext cx="1402129" cy="1323107"/>
          </a:xfrm>
          <a:prstGeom prst="rect">
            <a:avLst/>
          </a:prstGeom>
        </p:spPr>
      </p:pic>
      <p:sp>
        <p:nvSpPr>
          <p:cNvPr id="13" name="Espace réservé du contenu 2"/>
          <p:cNvSpPr txBox="1">
            <a:spLocks/>
          </p:cNvSpPr>
          <p:nvPr/>
        </p:nvSpPr>
        <p:spPr>
          <a:xfrm>
            <a:off x="6445994" y="3529038"/>
            <a:ext cx="2581274" cy="8879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700" b="1" dirty="0">
                <a:solidFill>
                  <a:srgbClr val="8F467F"/>
                </a:solidFill>
              </a:rPr>
              <a:t>Tube d’aspiration au vide : </a:t>
            </a:r>
            <a:r>
              <a:rPr lang="fr-FR" sz="1700" dirty="0"/>
              <a:t>utilisable pendant 30 jours. </a:t>
            </a:r>
          </a:p>
        </p:txBody>
      </p:sp>
    </p:spTree>
    <p:extLst>
      <p:ext uri="{BB962C8B-B14F-4D97-AF65-F5344CB8AC3E}">
        <p14:creationId xmlns:p14="http://schemas.microsoft.com/office/powerpoint/2010/main" val="327566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accessoires</a:t>
            </a:r>
            <a:endParaRPr lang="fr-FR" dirty="0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2372410" y="3275443"/>
            <a:ext cx="2952064" cy="1273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700" b="1" dirty="0" smtClean="0">
                <a:solidFill>
                  <a:srgbClr val="8F467F"/>
                </a:solidFill>
              </a:rPr>
              <a:t>Balance numérique :</a:t>
            </a:r>
            <a:r>
              <a:rPr lang="fr-FR" sz="1700" dirty="0" smtClean="0"/>
              <a:t> permet un calcul automatique du bilan entrée/sortie.</a:t>
            </a:r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2372410" y="1730026"/>
            <a:ext cx="3018743" cy="9494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700" b="1" dirty="0" smtClean="0">
                <a:solidFill>
                  <a:srgbClr val="8F467F"/>
                </a:solidFill>
              </a:rPr>
              <a:t>Container pour sécrétion </a:t>
            </a:r>
            <a:r>
              <a:rPr lang="fr-FR" sz="1700" b="1" dirty="0" err="1" smtClean="0">
                <a:solidFill>
                  <a:srgbClr val="8F467F"/>
                </a:solidFill>
              </a:rPr>
              <a:t>Bemis</a:t>
            </a:r>
            <a:r>
              <a:rPr lang="fr-FR" sz="1700" b="1" dirty="0" smtClean="0">
                <a:solidFill>
                  <a:srgbClr val="8F467F"/>
                </a:solidFill>
              </a:rPr>
              <a:t> :</a:t>
            </a:r>
            <a:r>
              <a:rPr lang="fr-FR" sz="1700" dirty="0" smtClean="0"/>
              <a:t> de 3L, livré par deux. </a:t>
            </a:r>
          </a:p>
        </p:txBody>
      </p:sp>
      <p:sp>
        <p:nvSpPr>
          <p:cNvPr id="13" name="Espace réservé du contenu 2"/>
          <p:cNvSpPr txBox="1">
            <a:spLocks/>
          </p:cNvSpPr>
          <p:nvPr/>
        </p:nvSpPr>
        <p:spPr>
          <a:xfrm>
            <a:off x="6003826" y="3398938"/>
            <a:ext cx="2715029" cy="12508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700" b="1" dirty="0" smtClean="0">
                <a:solidFill>
                  <a:srgbClr val="8F467F"/>
                </a:solidFill>
              </a:rPr>
              <a:t>Pédale double de commande :</a:t>
            </a:r>
            <a:r>
              <a:rPr lang="fr-FR" sz="1700" dirty="0" smtClean="0"/>
              <a:t> marche, pause, arrêt de l’irrigation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81" y="3485868"/>
            <a:ext cx="1522569" cy="852364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570730"/>
            <a:ext cx="788137" cy="1197211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826" y="1004863"/>
            <a:ext cx="1934716" cy="2148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Les points forts</a:t>
            </a:r>
            <a:endParaRPr lang="fr-FR" dirty="0"/>
          </a:p>
        </p:txBody>
      </p:sp>
      <p:sp>
        <p:nvSpPr>
          <p:cNvPr id="4" name="Espace réservé du contenu 2"/>
          <p:cNvSpPr>
            <a:spLocks noGrp="1"/>
          </p:cNvSpPr>
          <p:nvPr>
            <p:ph idx="1"/>
          </p:nvPr>
        </p:nvSpPr>
        <p:spPr>
          <a:xfrm>
            <a:off x="280275" y="1140852"/>
            <a:ext cx="8455164" cy="4054199"/>
          </a:xfrm>
        </p:spPr>
        <p:txBody>
          <a:bodyPr>
            <a:noAutofit/>
          </a:bodyPr>
          <a:lstStyle/>
          <a:p>
            <a:pPr lvl="1"/>
            <a:r>
              <a:rPr lang="fr-FR" sz="1800" dirty="0" smtClean="0"/>
              <a:t>Affichage permanent des informations </a:t>
            </a:r>
            <a:r>
              <a:rPr lang="fr-FR" sz="1800" dirty="0" smtClean="0"/>
              <a:t>clés. </a:t>
            </a:r>
            <a:endParaRPr lang="fr-FR" sz="1800" dirty="0" smtClean="0"/>
          </a:p>
          <a:p>
            <a:pPr lvl="1"/>
            <a:r>
              <a:rPr lang="fr-FR" sz="1800" dirty="0" smtClean="0"/>
              <a:t>Paramétrage des pressions et débits </a:t>
            </a:r>
            <a:r>
              <a:rPr lang="fr-FR" sz="1800" dirty="0"/>
              <a:t>sur l’écran </a:t>
            </a:r>
            <a:r>
              <a:rPr lang="fr-FR" sz="1800" dirty="0" smtClean="0"/>
              <a:t>tactile.</a:t>
            </a:r>
            <a:endParaRPr lang="fr-FR" sz="1800" dirty="0" smtClean="0"/>
          </a:p>
          <a:p>
            <a:pPr lvl="1"/>
            <a:r>
              <a:rPr lang="fr-FR" sz="1800" dirty="0" smtClean="0"/>
              <a:t>Prise en main facile : contrôles / alertes clairs et insertion des tubulures </a:t>
            </a:r>
            <a:r>
              <a:rPr lang="fr-FR" sz="1800" dirty="0" smtClean="0"/>
              <a:t>simple.</a:t>
            </a:r>
            <a:endParaRPr lang="fr-FR" sz="1800" dirty="0"/>
          </a:p>
          <a:p>
            <a:pPr lvl="1"/>
            <a:r>
              <a:rPr lang="fr-FR" sz="1800" dirty="0" smtClean="0"/>
              <a:t>Contrôle de la stérilité des tubes d’irrigation grâce à la technologie RFID </a:t>
            </a:r>
            <a:r>
              <a:rPr lang="fr-FR" sz="1800" dirty="0" smtClean="0">
                <a:sym typeface="Wingdings" panose="05000000000000000000" pitchFamily="2" charset="2"/>
              </a:rPr>
              <a:t> sécurité pour la </a:t>
            </a:r>
            <a:r>
              <a:rPr lang="fr-FR" sz="1800" dirty="0" smtClean="0">
                <a:sym typeface="Wingdings" panose="05000000000000000000" pitchFamily="2" charset="2"/>
              </a:rPr>
              <a:t>patiente.</a:t>
            </a:r>
            <a:endParaRPr lang="fr-FR" sz="1800" dirty="0" smtClean="0"/>
          </a:p>
          <a:p>
            <a:pPr lvl="1"/>
            <a:r>
              <a:rPr lang="fr-FR" sz="1800" dirty="0" smtClean="0"/>
              <a:t>Mesures de pression précises, notamment grâce à la technologie de  reconnaissance de l’instruments </a:t>
            </a:r>
            <a:r>
              <a:rPr lang="fr-FR" sz="1800" dirty="0" smtClean="0"/>
              <a:t>utilisé.</a:t>
            </a:r>
            <a:endParaRPr lang="fr-FR" sz="1800" dirty="0" smtClean="0"/>
          </a:p>
          <a:p>
            <a:pPr lvl="1"/>
            <a:r>
              <a:rPr lang="fr-FR" sz="1800" dirty="0" smtClean="0"/>
              <a:t>Affichage du calcul du déficit grâce à une balance </a:t>
            </a:r>
            <a:r>
              <a:rPr lang="fr-FR" sz="1800" dirty="0" smtClean="0"/>
              <a:t>numérique.</a:t>
            </a:r>
            <a:endParaRPr lang="fr-FR" sz="1800" dirty="0" smtClean="0"/>
          </a:p>
          <a:p>
            <a:pPr lvl="1"/>
            <a:r>
              <a:rPr lang="fr-FR" sz="1800" dirty="0" smtClean="0"/>
              <a:t>Aspiration contrôlée (2 vitesses possibles</a:t>
            </a:r>
            <a:r>
              <a:rPr lang="fr-FR" sz="1800" dirty="0" smtClean="0"/>
              <a:t>).</a:t>
            </a:r>
            <a:endParaRPr lang="fr-FR" sz="1800" dirty="0" smtClean="0"/>
          </a:p>
          <a:p>
            <a:pPr lvl="1"/>
            <a:r>
              <a:rPr lang="fr-FR" sz="1800" dirty="0" smtClean="0"/>
              <a:t>Système de transpondeurs par application (hystéroscopie, laparoscopie, urologie, arthroscopie</a:t>
            </a:r>
            <a:r>
              <a:rPr lang="fr-FR" sz="1800" dirty="0" smtClean="0"/>
              <a:t>).</a:t>
            </a:r>
            <a:endParaRPr lang="fr-FR" sz="1800" dirty="0" smtClean="0"/>
          </a:p>
        </p:txBody>
      </p:sp>
    </p:spTree>
    <p:extLst>
      <p:ext uri="{BB962C8B-B14F-4D97-AF65-F5344CB8AC3E}">
        <p14:creationId xmlns:p14="http://schemas.microsoft.com/office/powerpoint/2010/main" val="1103534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Mise en service d’</a:t>
            </a:r>
            <a:r>
              <a:rPr lang="fr-FR" dirty="0" err="1" smtClean="0"/>
              <a:t>iflow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16161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Mise en service d’</a:t>
            </a:r>
            <a:r>
              <a:rPr lang="fr-FR" dirty="0" err="1" smtClean="0"/>
              <a:t>iFlow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4665" y="1202798"/>
            <a:ext cx="8292134" cy="1345849"/>
          </a:xfrm>
        </p:spPr>
        <p:txBody>
          <a:bodyPr>
            <a:normAutofit/>
          </a:bodyPr>
          <a:lstStyle/>
          <a:p>
            <a:r>
              <a:rPr lang="fr-FR" sz="2000" dirty="0" smtClean="0"/>
              <a:t>Branchez le câble d’alimentation pour mettre la pompe sous tension.</a:t>
            </a:r>
          </a:p>
          <a:p>
            <a:r>
              <a:rPr lang="fr-FR" sz="2000" dirty="0" smtClean="0"/>
              <a:t>Puis, allumez-la en appuyant sur le bouton en face avant.</a:t>
            </a:r>
          </a:p>
          <a:p>
            <a:r>
              <a:rPr lang="fr-FR" sz="2000" dirty="0" smtClean="0"/>
              <a:t>Un écran de chargement apparait. </a:t>
            </a:r>
          </a:p>
        </p:txBody>
      </p:sp>
      <p:grpSp>
        <p:nvGrpSpPr>
          <p:cNvPr id="5" name="Groupe 4"/>
          <p:cNvGrpSpPr/>
          <p:nvPr/>
        </p:nvGrpSpPr>
        <p:grpSpPr>
          <a:xfrm>
            <a:off x="394665" y="2748365"/>
            <a:ext cx="4565972" cy="1756894"/>
            <a:chOff x="99593" y="2365744"/>
            <a:chExt cx="4565972" cy="1756894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84" t="21687" r="7541" b="29898"/>
            <a:stretch/>
          </p:blipFill>
          <p:spPr>
            <a:xfrm>
              <a:off x="268755" y="2365744"/>
              <a:ext cx="4396810" cy="1756894"/>
            </a:xfrm>
            <a:prstGeom prst="rect">
              <a:avLst/>
            </a:prstGeom>
          </p:spPr>
        </p:pic>
        <p:sp>
          <p:nvSpPr>
            <p:cNvPr id="15" name="Virage 14"/>
            <p:cNvSpPr/>
            <p:nvPr/>
          </p:nvSpPr>
          <p:spPr>
            <a:xfrm>
              <a:off x="99593" y="3612205"/>
              <a:ext cx="535408" cy="317770"/>
            </a:xfrm>
            <a:prstGeom prst="bentArrow">
              <a:avLst>
                <a:gd name="adj1" fmla="val 8674"/>
                <a:gd name="adj2" fmla="val 25064"/>
                <a:gd name="adj3" fmla="val 50000"/>
                <a:gd name="adj4" fmla="val 66199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aseline="-250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1" t="14247" r="14372" b="12120"/>
          <a:stretch/>
        </p:blipFill>
        <p:spPr>
          <a:xfrm>
            <a:off x="6076545" y="2740935"/>
            <a:ext cx="2272335" cy="1771754"/>
          </a:xfrm>
          <a:prstGeom prst="rect">
            <a:avLst/>
          </a:prstGeom>
        </p:spPr>
      </p:pic>
      <p:sp>
        <p:nvSpPr>
          <p:cNvPr id="7" name="Flèche droite 6"/>
          <p:cNvSpPr/>
          <p:nvPr/>
        </p:nvSpPr>
        <p:spPr>
          <a:xfrm>
            <a:off x="5210548" y="3403076"/>
            <a:ext cx="616085" cy="44747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2559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Mise en service d’</a:t>
            </a:r>
            <a:r>
              <a:rPr lang="fr-FR" dirty="0" err="1"/>
              <a:t>iFlow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4665" y="1124977"/>
            <a:ext cx="8292134" cy="1732524"/>
          </a:xfrm>
        </p:spPr>
        <p:txBody>
          <a:bodyPr>
            <a:normAutofit/>
          </a:bodyPr>
          <a:lstStyle/>
          <a:p>
            <a:r>
              <a:rPr lang="fr-FR" sz="2000" dirty="0" smtClean="0"/>
              <a:t>Au démarrage il faut choisir </a:t>
            </a:r>
            <a:r>
              <a:rPr lang="fr-FR" sz="2000" dirty="0" smtClean="0"/>
              <a:t>la </a:t>
            </a:r>
            <a:r>
              <a:rPr lang="fr-FR" sz="2000" dirty="0" smtClean="0"/>
              <a:t>langue. </a:t>
            </a:r>
          </a:p>
          <a:p>
            <a:r>
              <a:rPr lang="fr-FR" sz="2000" dirty="0" smtClean="0"/>
              <a:t>Ensuite</a:t>
            </a:r>
            <a:r>
              <a:rPr lang="fr-FR" sz="2000" dirty="0" smtClean="0"/>
              <a:t>, pour activer le produit, </a:t>
            </a:r>
            <a:r>
              <a:rPr lang="fr-FR" sz="2000" dirty="0" smtClean="0"/>
              <a:t>placer le transpondeur livré avec la pompe devant le capteur </a:t>
            </a:r>
            <a:r>
              <a:rPr lang="fr-FR" sz="2000" dirty="0" smtClean="0"/>
              <a:t>RFID. </a:t>
            </a:r>
            <a:r>
              <a:rPr lang="fr-FR" sz="2000" dirty="0" smtClean="0"/>
              <a:t>Au bout de quelques secondes, un message de confirmation apparaît à l’écran.</a:t>
            </a:r>
          </a:p>
          <a:p>
            <a:pPr lvl="1"/>
            <a:endParaRPr lang="fr-FR" sz="200" dirty="0" smtClean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3" t="5799" r="10051" b="9220"/>
          <a:stretch/>
        </p:blipFill>
        <p:spPr>
          <a:xfrm>
            <a:off x="491060" y="2764742"/>
            <a:ext cx="2575514" cy="1905485"/>
          </a:xfrm>
          <a:prstGeom prst="rect">
            <a:avLst/>
          </a:prstGeom>
        </p:spPr>
      </p:pic>
      <p:sp>
        <p:nvSpPr>
          <p:cNvPr id="6" name="Flèche droite 5"/>
          <p:cNvSpPr/>
          <p:nvPr/>
        </p:nvSpPr>
        <p:spPr>
          <a:xfrm>
            <a:off x="3355808" y="3493748"/>
            <a:ext cx="616085" cy="44747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/>
          <p:cNvGrpSpPr/>
          <p:nvPr/>
        </p:nvGrpSpPr>
        <p:grpSpPr>
          <a:xfrm>
            <a:off x="4164732" y="2750047"/>
            <a:ext cx="4811301" cy="2331043"/>
            <a:chOff x="4164732" y="2750047"/>
            <a:chExt cx="4811301" cy="2331043"/>
          </a:xfrm>
        </p:grpSpPr>
        <p:pic>
          <p:nvPicPr>
            <p:cNvPr id="8" name="Image 7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917"/>
            <a:stretch/>
          </p:blipFill>
          <p:spPr>
            <a:xfrm>
              <a:off x="4164732" y="2750047"/>
              <a:ext cx="4811301" cy="2331043"/>
            </a:xfrm>
            <a:prstGeom prst="rect">
              <a:avLst/>
            </a:prstGeom>
          </p:spPr>
        </p:pic>
        <p:sp>
          <p:nvSpPr>
            <p:cNvPr id="7" name="Ellipse 6"/>
            <p:cNvSpPr/>
            <p:nvPr/>
          </p:nvSpPr>
          <p:spPr>
            <a:xfrm>
              <a:off x="7642846" y="3717484"/>
              <a:ext cx="1241750" cy="1174166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39790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Mise en service d’</a:t>
            </a:r>
            <a:r>
              <a:rPr lang="fr-FR" dirty="0" err="1"/>
              <a:t>iFlow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4665" y="1059796"/>
            <a:ext cx="8438050" cy="1493405"/>
          </a:xfrm>
        </p:spPr>
        <p:txBody>
          <a:bodyPr>
            <a:normAutofit/>
          </a:bodyPr>
          <a:lstStyle/>
          <a:p>
            <a:r>
              <a:rPr lang="fr-FR" sz="2000" dirty="0" smtClean="0"/>
              <a:t>Selon les </a:t>
            </a:r>
            <a:r>
              <a:rPr lang="fr-FR" sz="2000" dirty="0" smtClean="0"/>
              <a:t>fonctions achetées, celles-ci apparaissent en surbrillance sur l’écran principal.</a:t>
            </a:r>
          </a:p>
          <a:p>
            <a:pPr marL="0" indent="0">
              <a:buNone/>
            </a:pPr>
            <a:r>
              <a:rPr lang="fr-FR" sz="1800" i="1" dirty="0"/>
              <a:t> </a:t>
            </a:r>
            <a:r>
              <a:rPr lang="fr-FR" sz="1800" i="1" dirty="0" smtClean="0"/>
              <a:t>    (Sur l’exemple : seulement la fonction Hystéroscopie est déverrouillée)</a:t>
            </a:r>
          </a:p>
          <a:p>
            <a:r>
              <a:rPr lang="fr-FR" sz="2000" dirty="0" smtClean="0"/>
              <a:t>On peut accéder aux paramètres généraux depuis l’écran principal.</a:t>
            </a:r>
          </a:p>
          <a:p>
            <a:pPr lvl="1"/>
            <a:endParaRPr lang="fr-FR" sz="200" dirty="0" smtClean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0" t="3783" r="6267" b="8086"/>
          <a:stretch/>
        </p:blipFill>
        <p:spPr>
          <a:xfrm>
            <a:off x="4174202" y="2841400"/>
            <a:ext cx="2524384" cy="1943331"/>
          </a:xfrm>
          <a:prstGeom prst="rect">
            <a:avLst/>
          </a:prstGeom>
        </p:spPr>
      </p:pic>
      <p:sp>
        <p:nvSpPr>
          <p:cNvPr id="9" name="Flèche droite 8"/>
          <p:cNvSpPr/>
          <p:nvPr/>
        </p:nvSpPr>
        <p:spPr>
          <a:xfrm>
            <a:off x="3296573" y="3552088"/>
            <a:ext cx="616085" cy="44747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avec flèche 9"/>
          <p:cNvCxnSpPr/>
          <p:nvPr/>
        </p:nvCxnSpPr>
        <p:spPr>
          <a:xfrm flipH="1">
            <a:off x="6492149" y="3022060"/>
            <a:ext cx="855477" cy="38495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contenu 2"/>
          <p:cNvSpPr txBox="1">
            <a:spLocks/>
          </p:cNvSpPr>
          <p:nvPr/>
        </p:nvSpPr>
        <p:spPr>
          <a:xfrm>
            <a:off x="7379760" y="2707049"/>
            <a:ext cx="1712359" cy="6999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200" dirty="0" smtClean="0"/>
              <a:t>Ajout de fonctions (disponible à postériori)</a:t>
            </a:r>
          </a:p>
        </p:txBody>
      </p:sp>
      <p:cxnSp>
        <p:nvCxnSpPr>
          <p:cNvPr id="15" name="Connecteur droit avec flèche 14"/>
          <p:cNvCxnSpPr/>
          <p:nvPr/>
        </p:nvCxnSpPr>
        <p:spPr>
          <a:xfrm flipH="1" flipV="1">
            <a:off x="6492149" y="4081744"/>
            <a:ext cx="787382" cy="2826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space réservé du contenu 2"/>
          <p:cNvSpPr txBox="1">
            <a:spLocks/>
          </p:cNvSpPr>
          <p:nvPr/>
        </p:nvSpPr>
        <p:spPr>
          <a:xfrm>
            <a:off x="7332350" y="3680841"/>
            <a:ext cx="1712359" cy="10078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200" dirty="0" smtClean="0"/>
              <a:t>Accès à toutes les fonctions d’</a:t>
            </a:r>
            <a:r>
              <a:rPr lang="fr-FR" sz="1200" dirty="0" err="1" smtClean="0"/>
              <a:t>iFlow</a:t>
            </a:r>
            <a:r>
              <a:rPr lang="fr-FR" sz="1200" dirty="0" smtClean="0"/>
              <a:t> en mode démo </a:t>
            </a:r>
            <a:r>
              <a:rPr lang="fr-FR" sz="1200" dirty="0"/>
              <a:t>(</a:t>
            </a:r>
            <a:r>
              <a:rPr lang="fr-FR" sz="1200" dirty="0" smtClean="0"/>
              <a:t>pour visualisation seulement)</a:t>
            </a:r>
          </a:p>
        </p:txBody>
      </p:sp>
      <p:grpSp>
        <p:nvGrpSpPr>
          <p:cNvPr id="5" name="Groupe 4"/>
          <p:cNvGrpSpPr/>
          <p:nvPr/>
        </p:nvGrpSpPr>
        <p:grpSpPr>
          <a:xfrm>
            <a:off x="394665" y="2766920"/>
            <a:ext cx="2656431" cy="2017811"/>
            <a:chOff x="394665" y="2766920"/>
            <a:chExt cx="2656431" cy="2017811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57" t="3898" r="4231" b="8159"/>
            <a:stretch/>
          </p:blipFill>
          <p:spPr>
            <a:xfrm>
              <a:off x="394665" y="2766920"/>
              <a:ext cx="2640364" cy="2017811"/>
            </a:xfrm>
            <a:prstGeom prst="rect">
              <a:avLst/>
            </a:prstGeom>
          </p:spPr>
        </p:pic>
        <p:sp>
          <p:nvSpPr>
            <p:cNvPr id="11" name="Ellipse 10"/>
            <p:cNvSpPr/>
            <p:nvPr/>
          </p:nvSpPr>
          <p:spPr>
            <a:xfrm>
              <a:off x="2548708" y="2813566"/>
              <a:ext cx="502388" cy="419253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055213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Paramétrage fonction hystéroscopie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1907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Paramétrage fonction hystéroscopie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4665" y="1062349"/>
            <a:ext cx="8438050" cy="1526876"/>
          </a:xfrm>
        </p:spPr>
        <p:txBody>
          <a:bodyPr>
            <a:normAutofit/>
          </a:bodyPr>
          <a:lstStyle/>
          <a:p>
            <a:r>
              <a:rPr lang="fr-FR" sz="2000" dirty="0" smtClean="0"/>
              <a:t>Quelques réglages sont à faire </a:t>
            </a:r>
            <a:r>
              <a:rPr lang="fr-FR" sz="2000" dirty="0" smtClean="0"/>
              <a:t>lors </a:t>
            </a:r>
            <a:r>
              <a:rPr lang="fr-FR" sz="2000" dirty="0" smtClean="0"/>
              <a:t>de l’installation. </a:t>
            </a:r>
          </a:p>
          <a:p>
            <a:r>
              <a:rPr lang="fr-FR" sz="2000" dirty="0" smtClean="0"/>
              <a:t>Après avoir cliqué sur la fonction </a:t>
            </a:r>
            <a:r>
              <a:rPr lang="fr-FR" sz="2000" dirty="0" smtClean="0"/>
              <a:t>hystéroscopie dans le menu, </a:t>
            </a:r>
            <a:r>
              <a:rPr lang="fr-FR" sz="2000" dirty="0" smtClean="0"/>
              <a:t>sélectionnez le bouton « paramètres »</a:t>
            </a:r>
          </a:p>
          <a:p>
            <a:r>
              <a:rPr lang="fr-FR" sz="2000" dirty="0" smtClean="0"/>
              <a:t>Puis sur </a:t>
            </a:r>
            <a:r>
              <a:rPr lang="fr-FR" sz="2000" dirty="0" smtClean="0"/>
              <a:t>Hystéroscopie</a:t>
            </a:r>
            <a:r>
              <a:rPr lang="fr-FR" sz="2000" dirty="0" smtClean="0"/>
              <a:t>.</a:t>
            </a:r>
            <a:endParaRPr lang="fr-FR" sz="200" dirty="0" smtClean="0"/>
          </a:p>
        </p:txBody>
      </p:sp>
      <p:sp>
        <p:nvSpPr>
          <p:cNvPr id="14" name="Flèche droite 13"/>
          <p:cNvSpPr/>
          <p:nvPr/>
        </p:nvSpPr>
        <p:spPr>
          <a:xfrm>
            <a:off x="4330395" y="3587246"/>
            <a:ext cx="616085" cy="44747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1" name="Groupe 10"/>
          <p:cNvGrpSpPr/>
          <p:nvPr/>
        </p:nvGrpSpPr>
        <p:grpSpPr>
          <a:xfrm>
            <a:off x="875489" y="2650323"/>
            <a:ext cx="3200608" cy="2321320"/>
            <a:chOff x="726331" y="2426587"/>
            <a:chExt cx="3200608" cy="2321320"/>
          </a:xfrm>
        </p:grpSpPr>
        <p:pic>
          <p:nvPicPr>
            <p:cNvPr id="5" name="Image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79" t="7817" r="8234" b="8967"/>
            <a:stretch/>
          </p:blipFill>
          <p:spPr>
            <a:xfrm>
              <a:off x="726331" y="2426587"/>
              <a:ext cx="3200608" cy="2321320"/>
            </a:xfrm>
            <a:prstGeom prst="rect">
              <a:avLst/>
            </a:prstGeom>
          </p:spPr>
        </p:pic>
        <p:sp>
          <p:nvSpPr>
            <p:cNvPr id="8" name="Ellipse 7"/>
            <p:cNvSpPr/>
            <p:nvPr/>
          </p:nvSpPr>
          <p:spPr>
            <a:xfrm>
              <a:off x="3362735" y="2449302"/>
              <a:ext cx="515358" cy="451853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2" name="Groupe 11"/>
          <p:cNvGrpSpPr/>
          <p:nvPr/>
        </p:nvGrpSpPr>
        <p:grpSpPr>
          <a:xfrm>
            <a:off x="5200779" y="2673038"/>
            <a:ext cx="3152038" cy="2275889"/>
            <a:chOff x="5051621" y="2449302"/>
            <a:chExt cx="3152038" cy="2275889"/>
          </a:xfrm>
        </p:grpSpPr>
        <p:pic>
          <p:nvPicPr>
            <p:cNvPr id="6" name="Image 5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98" t="4791" r="8558" b="13002"/>
            <a:stretch/>
          </p:blipFill>
          <p:spPr>
            <a:xfrm>
              <a:off x="5051621" y="2449302"/>
              <a:ext cx="3152038" cy="2275889"/>
            </a:xfrm>
            <a:prstGeom prst="rect">
              <a:avLst/>
            </a:prstGeom>
          </p:spPr>
        </p:pic>
        <p:sp>
          <p:nvSpPr>
            <p:cNvPr id="16" name="Ellipse 15"/>
            <p:cNvSpPr/>
            <p:nvPr/>
          </p:nvSpPr>
          <p:spPr>
            <a:xfrm>
              <a:off x="6616602" y="3316090"/>
              <a:ext cx="1366564" cy="55551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826689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Paramétrage fonction hystéroscopie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8" t="6430" r="6328" b="7329"/>
          <a:stretch/>
        </p:blipFill>
        <p:spPr>
          <a:xfrm>
            <a:off x="3056280" y="1571965"/>
            <a:ext cx="3062318" cy="220952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8" t="5800" r="7069" b="6194"/>
          <a:stretch/>
        </p:blipFill>
        <p:spPr>
          <a:xfrm>
            <a:off x="277933" y="2165349"/>
            <a:ext cx="2607012" cy="1919509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4" t="4444" r="4837" b="7046"/>
          <a:stretch/>
        </p:blipFill>
        <p:spPr>
          <a:xfrm>
            <a:off x="6342265" y="1849925"/>
            <a:ext cx="2693159" cy="1951081"/>
          </a:xfrm>
          <a:prstGeom prst="rect">
            <a:avLst/>
          </a:prstGeom>
        </p:spPr>
      </p:pic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394665" y="1104475"/>
            <a:ext cx="8438050" cy="1019628"/>
          </a:xfrm>
        </p:spPr>
        <p:txBody>
          <a:bodyPr>
            <a:normAutofit/>
          </a:bodyPr>
          <a:lstStyle/>
          <a:p>
            <a:r>
              <a:rPr lang="fr-FR" sz="2000" dirty="0" smtClean="0"/>
              <a:t>On accède aux réglages ci-dessous :  </a:t>
            </a:r>
            <a:endParaRPr lang="fr-FR" sz="200" dirty="0" smtClean="0"/>
          </a:p>
        </p:txBody>
      </p:sp>
      <p:cxnSp>
        <p:nvCxnSpPr>
          <p:cNvPr id="7" name="Connecteur droit avec flèche 6"/>
          <p:cNvCxnSpPr/>
          <p:nvPr/>
        </p:nvCxnSpPr>
        <p:spPr>
          <a:xfrm flipH="1">
            <a:off x="2302213" y="2326373"/>
            <a:ext cx="1096139" cy="7311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contenu 2"/>
          <p:cNvSpPr txBox="1">
            <a:spLocks/>
          </p:cNvSpPr>
          <p:nvPr/>
        </p:nvSpPr>
        <p:spPr>
          <a:xfrm>
            <a:off x="277933" y="4147805"/>
            <a:ext cx="2607012" cy="6999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200" dirty="0" smtClean="0"/>
              <a:t>Paramétrage de la valeur limite </a:t>
            </a:r>
            <a:r>
              <a:rPr lang="fr-FR" sz="1200" dirty="0"/>
              <a:t>du déficit en Litres. </a:t>
            </a:r>
            <a:r>
              <a:rPr lang="fr-FR" sz="1200" dirty="0" smtClean="0"/>
              <a:t>(</a:t>
            </a:r>
            <a:r>
              <a:rPr lang="fr-FR" sz="1200" dirty="0" smtClean="0"/>
              <a:t>Valeur </a:t>
            </a:r>
            <a:r>
              <a:rPr lang="fr-FR" sz="1200" dirty="0" smtClean="0"/>
              <a:t>à partir de laquelle les alertes commenceront</a:t>
            </a:r>
            <a:r>
              <a:rPr lang="fr-FR" sz="1200" dirty="0" smtClean="0"/>
              <a:t>.)</a:t>
            </a:r>
            <a:endParaRPr lang="fr-FR" sz="1200" dirty="0" smtClean="0"/>
          </a:p>
        </p:txBody>
      </p:sp>
      <p:cxnSp>
        <p:nvCxnSpPr>
          <p:cNvPr id="11" name="Connecteur droit avec flèche 10"/>
          <p:cNvCxnSpPr/>
          <p:nvPr/>
        </p:nvCxnSpPr>
        <p:spPr>
          <a:xfrm>
            <a:off x="5802007" y="2362931"/>
            <a:ext cx="722010" cy="13383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contenu 2"/>
          <p:cNvSpPr txBox="1">
            <a:spLocks/>
          </p:cNvSpPr>
          <p:nvPr/>
        </p:nvSpPr>
        <p:spPr>
          <a:xfrm>
            <a:off x="6376080" y="3856863"/>
            <a:ext cx="2607012" cy="119252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200" dirty="0" smtClean="0"/>
              <a:t>Paramétrages pour les alertes liés à la poche de liquide</a:t>
            </a:r>
            <a:r>
              <a:rPr lang="fr-FR" sz="1200" dirty="0"/>
              <a:t> </a:t>
            </a:r>
            <a:r>
              <a:rPr lang="fr-FR" sz="1200" dirty="0" smtClean="0"/>
              <a:t>(alertes quand </a:t>
            </a:r>
            <a:r>
              <a:rPr lang="fr-FR" sz="1200" dirty="0" smtClean="0"/>
              <a:t>elle est presque vide). </a:t>
            </a:r>
          </a:p>
          <a:p>
            <a:pPr marL="0" indent="0">
              <a:buNone/>
            </a:pPr>
            <a:r>
              <a:rPr lang="fr-FR" sz="1200" dirty="0" smtClean="0"/>
              <a:t>Pour cela, i</a:t>
            </a:r>
            <a:r>
              <a:rPr lang="fr-FR" sz="1200" dirty="0" smtClean="0"/>
              <a:t>l </a:t>
            </a:r>
            <a:r>
              <a:rPr lang="fr-FR" sz="1200" dirty="0" smtClean="0"/>
              <a:t>faut connaître </a:t>
            </a:r>
            <a:r>
              <a:rPr lang="fr-FR" sz="1200" dirty="0" smtClean="0"/>
              <a:t>son</a:t>
            </a:r>
            <a:r>
              <a:rPr lang="fr-FR" sz="1200" dirty="0" smtClean="0"/>
              <a:t> </a:t>
            </a:r>
            <a:r>
              <a:rPr lang="fr-FR" sz="1200" dirty="0" smtClean="0"/>
              <a:t>volume </a:t>
            </a:r>
            <a:r>
              <a:rPr lang="fr-FR" sz="1200" dirty="0" smtClean="0"/>
              <a:t>et </a:t>
            </a:r>
            <a:r>
              <a:rPr lang="fr-FR" sz="1200" dirty="0"/>
              <a:t>l</a:t>
            </a:r>
            <a:r>
              <a:rPr lang="fr-FR" sz="1200" dirty="0" smtClean="0"/>
              <a:t>a hauteur où elle est positionnée.</a:t>
            </a:r>
            <a:endParaRPr lang="fr-FR" sz="1200" dirty="0" smtClean="0"/>
          </a:p>
        </p:txBody>
      </p:sp>
      <p:cxnSp>
        <p:nvCxnSpPr>
          <p:cNvPr id="16" name="Connecteur droit avec flèche 15"/>
          <p:cNvCxnSpPr/>
          <p:nvPr/>
        </p:nvCxnSpPr>
        <p:spPr>
          <a:xfrm>
            <a:off x="5420465" y="2860387"/>
            <a:ext cx="0" cy="125939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contenu 2"/>
          <p:cNvSpPr txBox="1">
            <a:spLocks/>
          </p:cNvSpPr>
          <p:nvPr/>
        </p:nvSpPr>
        <p:spPr>
          <a:xfrm>
            <a:off x="4856881" y="4119779"/>
            <a:ext cx="1433052" cy="10164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200" dirty="0" smtClean="0"/>
              <a:t>Activation ou non de la fonction « reconnaissance de l’instrument ».</a:t>
            </a:r>
          </a:p>
        </p:txBody>
      </p:sp>
      <p:cxnSp>
        <p:nvCxnSpPr>
          <p:cNvPr id="19" name="Connecteur droit avec flèche 18"/>
          <p:cNvCxnSpPr/>
          <p:nvPr/>
        </p:nvCxnSpPr>
        <p:spPr>
          <a:xfrm>
            <a:off x="3912678" y="2825466"/>
            <a:ext cx="0" cy="125939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space réservé du contenu 2"/>
          <p:cNvSpPr txBox="1">
            <a:spLocks/>
          </p:cNvSpPr>
          <p:nvPr/>
        </p:nvSpPr>
        <p:spPr>
          <a:xfrm>
            <a:off x="3196152" y="4114425"/>
            <a:ext cx="1433052" cy="10164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200" dirty="0" smtClean="0"/>
              <a:t>Pour effectuer un test de la balance numérique</a:t>
            </a:r>
          </a:p>
        </p:txBody>
      </p:sp>
    </p:spTree>
    <p:extLst>
      <p:ext uri="{BB962C8B-B14F-4D97-AF65-F5344CB8AC3E}">
        <p14:creationId xmlns:p14="http://schemas.microsoft.com/office/powerpoint/2010/main" val="1123580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L’utilisation d’</a:t>
            </a:r>
            <a:r>
              <a:rPr lang="fr-FR" dirty="0" err="1" smtClean="0"/>
              <a:t>iflow</a:t>
            </a:r>
            <a:r>
              <a:rPr lang="fr-FR" dirty="0"/>
              <a:t/>
            </a:r>
            <a:br>
              <a:rPr lang="fr-FR" dirty="0"/>
            </a:br>
            <a:r>
              <a:rPr lang="fr-FR" sz="3600" i="1" dirty="0" smtClean="0"/>
              <a:t>(mode hystéroscopie)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772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529" y="1487061"/>
            <a:ext cx="4027980" cy="302098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Interface en fonction hystéroscopie</a:t>
            </a:r>
            <a:endParaRPr lang="fr-FR" dirty="0"/>
          </a:p>
        </p:txBody>
      </p:sp>
      <p:cxnSp>
        <p:nvCxnSpPr>
          <p:cNvPr id="13" name="Connecteur droit avec flèche 12"/>
          <p:cNvCxnSpPr>
            <a:stCxn id="14" idx="0"/>
          </p:cNvCxnSpPr>
          <p:nvPr/>
        </p:nvCxnSpPr>
        <p:spPr>
          <a:xfrm flipV="1">
            <a:off x="3481905" y="3482230"/>
            <a:ext cx="565467" cy="11339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contenu 2"/>
          <p:cNvSpPr txBox="1">
            <a:spLocks/>
          </p:cNvSpPr>
          <p:nvPr/>
        </p:nvSpPr>
        <p:spPr>
          <a:xfrm>
            <a:off x="2757913" y="4616158"/>
            <a:ext cx="1447984" cy="263038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 smtClean="0"/>
              <a:t>Balance connectée</a:t>
            </a:r>
          </a:p>
        </p:txBody>
      </p:sp>
      <p:cxnSp>
        <p:nvCxnSpPr>
          <p:cNvPr id="18" name="Connecteur droit avec flèche 17"/>
          <p:cNvCxnSpPr/>
          <p:nvPr/>
        </p:nvCxnSpPr>
        <p:spPr>
          <a:xfrm flipH="1" flipV="1">
            <a:off x="4642786" y="3432695"/>
            <a:ext cx="367531" cy="125495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space réservé du contenu 2"/>
          <p:cNvSpPr txBox="1">
            <a:spLocks/>
          </p:cNvSpPr>
          <p:nvPr/>
        </p:nvSpPr>
        <p:spPr>
          <a:xfrm>
            <a:off x="4469209" y="4687646"/>
            <a:ext cx="2082403" cy="5155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100" dirty="0" smtClean="0"/>
              <a:t>Fonction détection des instruments activée</a:t>
            </a:r>
          </a:p>
        </p:txBody>
      </p:sp>
      <p:cxnSp>
        <p:nvCxnSpPr>
          <p:cNvPr id="21" name="Connecteur droit avec flèche 20"/>
          <p:cNvCxnSpPr>
            <a:stCxn id="22" idx="1"/>
          </p:cNvCxnSpPr>
          <p:nvPr/>
        </p:nvCxnSpPr>
        <p:spPr>
          <a:xfrm flipH="1">
            <a:off x="5684980" y="2021043"/>
            <a:ext cx="1202624" cy="2972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contenu 2"/>
          <p:cNvSpPr txBox="1">
            <a:spLocks/>
          </p:cNvSpPr>
          <p:nvPr/>
        </p:nvSpPr>
        <p:spPr>
          <a:xfrm>
            <a:off x="6887604" y="1889524"/>
            <a:ext cx="1636773" cy="2630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100" dirty="0" smtClean="0"/>
              <a:t>Affichage du déficit</a:t>
            </a:r>
          </a:p>
        </p:txBody>
      </p:sp>
      <p:sp>
        <p:nvSpPr>
          <p:cNvPr id="29" name="Espace réservé du contenu 2"/>
          <p:cNvSpPr txBox="1">
            <a:spLocks/>
          </p:cNvSpPr>
          <p:nvPr/>
        </p:nvSpPr>
        <p:spPr>
          <a:xfrm>
            <a:off x="6506219" y="4579441"/>
            <a:ext cx="2310196" cy="364646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 smtClean="0"/>
              <a:t>Sélection de la vitesse d’aspiration</a:t>
            </a:r>
          </a:p>
        </p:txBody>
      </p:sp>
      <p:cxnSp>
        <p:nvCxnSpPr>
          <p:cNvPr id="30" name="Connecteur droit avec flèche 29"/>
          <p:cNvCxnSpPr/>
          <p:nvPr/>
        </p:nvCxnSpPr>
        <p:spPr>
          <a:xfrm flipH="1" flipV="1">
            <a:off x="6317057" y="4409106"/>
            <a:ext cx="232068" cy="20705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space réservé du contenu 2"/>
          <p:cNvSpPr txBox="1">
            <a:spLocks/>
          </p:cNvSpPr>
          <p:nvPr/>
        </p:nvSpPr>
        <p:spPr>
          <a:xfrm>
            <a:off x="592349" y="3679266"/>
            <a:ext cx="1347103" cy="4574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100" dirty="0" smtClean="0"/>
              <a:t>Ligne d’affichage des messages</a:t>
            </a:r>
          </a:p>
        </p:txBody>
      </p:sp>
      <p:cxnSp>
        <p:nvCxnSpPr>
          <p:cNvPr id="34" name="Connecteur droit avec flèche 33"/>
          <p:cNvCxnSpPr/>
          <p:nvPr/>
        </p:nvCxnSpPr>
        <p:spPr>
          <a:xfrm>
            <a:off x="1827778" y="3813655"/>
            <a:ext cx="67440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/>
          <p:cNvCxnSpPr/>
          <p:nvPr/>
        </p:nvCxnSpPr>
        <p:spPr>
          <a:xfrm flipH="1">
            <a:off x="6302202" y="2558050"/>
            <a:ext cx="43145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space réservé du contenu 2"/>
          <p:cNvSpPr txBox="1">
            <a:spLocks/>
          </p:cNvSpPr>
          <p:nvPr/>
        </p:nvSpPr>
        <p:spPr>
          <a:xfrm>
            <a:off x="6733654" y="2451279"/>
            <a:ext cx="1790723" cy="309757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 smtClean="0"/>
              <a:t>Remise à zéro du déficit</a:t>
            </a:r>
          </a:p>
        </p:txBody>
      </p:sp>
      <p:sp>
        <p:nvSpPr>
          <p:cNvPr id="64" name="Espace réservé du contenu 2"/>
          <p:cNvSpPr txBox="1">
            <a:spLocks/>
          </p:cNvSpPr>
          <p:nvPr/>
        </p:nvSpPr>
        <p:spPr>
          <a:xfrm>
            <a:off x="6579704" y="3679266"/>
            <a:ext cx="2310196" cy="4574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100" dirty="0" smtClean="0"/>
              <a:t>Appui lors d’un changement de sac de fluide</a:t>
            </a:r>
            <a:endParaRPr lang="fr-FR" sz="1100" dirty="0" smtClean="0"/>
          </a:p>
        </p:txBody>
      </p:sp>
      <p:cxnSp>
        <p:nvCxnSpPr>
          <p:cNvPr id="65" name="Connecteur droit avec flèche 64"/>
          <p:cNvCxnSpPr/>
          <p:nvPr/>
        </p:nvCxnSpPr>
        <p:spPr>
          <a:xfrm flipH="1">
            <a:off x="5863118" y="3798415"/>
            <a:ext cx="716586" cy="26877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 flipV="1">
            <a:off x="1815680" y="4298265"/>
            <a:ext cx="669958" cy="26127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/>
          <p:nvPr/>
        </p:nvCxnSpPr>
        <p:spPr>
          <a:xfrm>
            <a:off x="1626585" y="2115676"/>
            <a:ext cx="1529887" cy="2972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space réservé du contenu 2"/>
          <p:cNvSpPr txBox="1">
            <a:spLocks/>
          </p:cNvSpPr>
          <p:nvPr/>
        </p:nvSpPr>
        <p:spPr>
          <a:xfrm>
            <a:off x="528208" y="1727174"/>
            <a:ext cx="1636773" cy="560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100" dirty="0" smtClean="0"/>
              <a:t>Affichage </a:t>
            </a:r>
            <a:r>
              <a:rPr lang="fr-FR" sz="1100" dirty="0" smtClean="0"/>
              <a:t>de la pression réelle mesurée</a:t>
            </a:r>
            <a:endParaRPr lang="fr-FR" sz="1100" dirty="0" smtClean="0"/>
          </a:p>
        </p:txBody>
      </p:sp>
      <p:sp>
        <p:nvSpPr>
          <p:cNvPr id="31" name="Espace réservé du contenu 2"/>
          <p:cNvSpPr txBox="1">
            <a:spLocks/>
          </p:cNvSpPr>
          <p:nvPr/>
        </p:nvSpPr>
        <p:spPr>
          <a:xfrm>
            <a:off x="368374" y="4384960"/>
            <a:ext cx="1792816" cy="5773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100" dirty="0" smtClean="0"/>
              <a:t>Enregistrement des valeurs choisies comme valeurs par défaut</a:t>
            </a:r>
            <a:endParaRPr lang="fr-FR" sz="1100" dirty="0" smtClean="0"/>
          </a:p>
        </p:txBody>
      </p:sp>
      <p:cxnSp>
        <p:nvCxnSpPr>
          <p:cNvPr id="32" name="Connecteur droit avec flèche 31"/>
          <p:cNvCxnSpPr/>
          <p:nvPr/>
        </p:nvCxnSpPr>
        <p:spPr>
          <a:xfrm>
            <a:off x="1759321" y="2970911"/>
            <a:ext cx="742864" cy="2714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space réservé du contenu 2"/>
          <p:cNvSpPr txBox="1">
            <a:spLocks/>
          </p:cNvSpPr>
          <p:nvPr/>
        </p:nvSpPr>
        <p:spPr>
          <a:xfrm>
            <a:off x="302679" y="2619657"/>
            <a:ext cx="1636773" cy="560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100" dirty="0" smtClean="0"/>
              <a:t>Paramétrage pression :</a:t>
            </a:r>
          </a:p>
          <a:p>
            <a:pPr marL="0" indent="0">
              <a:buNone/>
            </a:pPr>
            <a:r>
              <a:rPr lang="fr-FR" sz="1100" dirty="0" smtClean="0"/>
              <a:t>de 15 à 150 </a:t>
            </a:r>
            <a:r>
              <a:rPr lang="fr-FR" sz="1100" dirty="0" err="1" smtClean="0"/>
              <a:t>mmHg</a:t>
            </a:r>
            <a:endParaRPr lang="fr-FR" sz="1100" dirty="0" smtClean="0"/>
          </a:p>
        </p:txBody>
      </p:sp>
      <p:cxnSp>
        <p:nvCxnSpPr>
          <p:cNvPr id="36" name="Connecteur droit avec flèche 35"/>
          <p:cNvCxnSpPr/>
          <p:nvPr/>
        </p:nvCxnSpPr>
        <p:spPr>
          <a:xfrm flipH="1">
            <a:off x="6246215" y="3096345"/>
            <a:ext cx="605820" cy="888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space réservé du contenu 2"/>
          <p:cNvSpPr txBox="1">
            <a:spLocks/>
          </p:cNvSpPr>
          <p:nvPr/>
        </p:nvSpPr>
        <p:spPr>
          <a:xfrm>
            <a:off x="6871586" y="2872431"/>
            <a:ext cx="1636773" cy="560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100" dirty="0" smtClean="0"/>
              <a:t>Paramétrage du débit :</a:t>
            </a:r>
          </a:p>
          <a:p>
            <a:pPr marL="0" indent="0">
              <a:buNone/>
            </a:pPr>
            <a:r>
              <a:rPr lang="fr-FR" sz="1100" dirty="0" smtClean="0"/>
              <a:t>de 50 à 500 </a:t>
            </a:r>
            <a:r>
              <a:rPr lang="fr-FR" sz="1100" dirty="0" err="1"/>
              <a:t>mL</a:t>
            </a:r>
            <a:r>
              <a:rPr lang="fr-FR" sz="1100" dirty="0"/>
              <a:t>/min</a:t>
            </a:r>
            <a:endParaRPr lang="fr-FR" sz="1100" dirty="0" smtClean="0"/>
          </a:p>
        </p:txBody>
      </p:sp>
      <p:sp>
        <p:nvSpPr>
          <p:cNvPr id="40" name="Espace réservé du contenu 2"/>
          <p:cNvSpPr>
            <a:spLocks noGrp="1"/>
          </p:cNvSpPr>
          <p:nvPr>
            <p:ph idx="1"/>
          </p:nvPr>
        </p:nvSpPr>
        <p:spPr>
          <a:xfrm>
            <a:off x="394665" y="1011182"/>
            <a:ext cx="8438050" cy="752878"/>
          </a:xfrm>
        </p:spPr>
        <p:txBody>
          <a:bodyPr>
            <a:normAutofit/>
          </a:bodyPr>
          <a:lstStyle/>
          <a:p>
            <a:r>
              <a:rPr lang="fr-FR" sz="2000" dirty="0" smtClean="0"/>
              <a:t>Si la balance numérique est connectée, on a cette interface :  </a:t>
            </a:r>
            <a:endParaRPr lang="fr-FR" sz="200" dirty="0" smtClean="0"/>
          </a:p>
        </p:txBody>
      </p:sp>
    </p:spTree>
    <p:extLst>
      <p:ext uri="{BB962C8B-B14F-4D97-AF65-F5344CB8AC3E}">
        <p14:creationId xmlns:p14="http://schemas.microsoft.com/office/powerpoint/2010/main" val="1907595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545" y="1832217"/>
            <a:ext cx="3689387" cy="2767041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Interface en fonction hystéroscopie</a:t>
            </a:r>
            <a:endParaRPr lang="fr-FR" dirty="0"/>
          </a:p>
        </p:txBody>
      </p:sp>
      <p:cxnSp>
        <p:nvCxnSpPr>
          <p:cNvPr id="13" name="Connecteur droit avec flèche 12"/>
          <p:cNvCxnSpPr/>
          <p:nvPr/>
        </p:nvCxnSpPr>
        <p:spPr>
          <a:xfrm flipV="1">
            <a:off x="2090745" y="3632235"/>
            <a:ext cx="2169156" cy="9128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contenu 2"/>
          <p:cNvSpPr txBox="1">
            <a:spLocks/>
          </p:cNvSpPr>
          <p:nvPr/>
        </p:nvSpPr>
        <p:spPr>
          <a:xfrm>
            <a:off x="1109527" y="4411889"/>
            <a:ext cx="1452852" cy="4723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100" dirty="0" smtClean="0"/>
              <a:t>Balance </a:t>
            </a:r>
            <a:r>
              <a:rPr lang="fr-FR" sz="1100" dirty="0" smtClean="0"/>
              <a:t>non connectée</a:t>
            </a:r>
            <a:endParaRPr lang="fr-FR" sz="1100" dirty="0" smtClean="0"/>
          </a:p>
        </p:txBody>
      </p:sp>
      <p:cxnSp>
        <p:nvCxnSpPr>
          <p:cNvPr id="18" name="Connecteur droit avec flèche 17"/>
          <p:cNvCxnSpPr/>
          <p:nvPr/>
        </p:nvCxnSpPr>
        <p:spPr>
          <a:xfrm flipH="1" flipV="1">
            <a:off x="4764659" y="3578087"/>
            <a:ext cx="1926448" cy="10211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space réservé du contenu 2"/>
          <p:cNvSpPr txBox="1">
            <a:spLocks/>
          </p:cNvSpPr>
          <p:nvPr/>
        </p:nvSpPr>
        <p:spPr>
          <a:xfrm>
            <a:off x="6697597" y="4368710"/>
            <a:ext cx="2082403" cy="5155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100" dirty="0" smtClean="0"/>
              <a:t>Fonction </a:t>
            </a:r>
            <a:r>
              <a:rPr lang="fr-FR" sz="1100" dirty="0" smtClean="0"/>
              <a:t>détection des instruments </a:t>
            </a:r>
            <a:r>
              <a:rPr lang="fr-FR" sz="1100" b="1" dirty="0" smtClean="0"/>
              <a:t>désactivée</a:t>
            </a:r>
            <a:endParaRPr lang="fr-FR" sz="1100" b="1" dirty="0" smtClean="0"/>
          </a:p>
        </p:txBody>
      </p:sp>
      <p:cxnSp>
        <p:nvCxnSpPr>
          <p:cNvPr id="21" name="Connecteur droit avec flèche 20"/>
          <p:cNvCxnSpPr/>
          <p:nvPr/>
        </p:nvCxnSpPr>
        <p:spPr>
          <a:xfrm flipH="1">
            <a:off x="5781260" y="2262203"/>
            <a:ext cx="1202624" cy="31488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contenu 2"/>
          <p:cNvSpPr txBox="1">
            <a:spLocks/>
          </p:cNvSpPr>
          <p:nvPr/>
        </p:nvSpPr>
        <p:spPr>
          <a:xfrm>
            <a:off x="7117732" y="1795370"/>
            <a:ext cx="1773762" cy="6306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100" dirty="0" smtClean="0"/>
              <a:t>Affichage du </a:t>
            </a:r>
            <a:r>
              <a:rPr lang="fr-FR" sz="1100" dirty="0" smtClean="0"/>
              <a:t>volume injecté depuis le début de l’intervention</a:t>
            </a:r>
            <a:endParaRPr lang="fr-FR" sz="1100" dirty="0" smtClean="0"/>
          </a:p>
        </p:txBody>
      </p:sp>
      <p:cxnSp>
        <p:nvCxnSpPr>
          <p:cNvPr id="40" name="Connecteur droit avec flèche 39"/>
          <p:cNvCxnSpPr/>
          <p:nvPr/>
        </p:nvCxnSpPr>
        <p:spPr>
          <a:xfrm flipH="1">
            <a:off x="6382572" y="2841220"/>
            <a:ext cx="43145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Espace réservé du contenu 2"/>
          <p:cNvSpPr txBox="1">
            <a:spLocks/>
          </p:cNvSpPr>
          <p:nvPr/>
        </p:nvSpPr>
        <p:spPr>
          <a:xfrm>
            <a:off x="6814024" y="2604060"/>
            <a:ext cx="1641465" cy="6175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100" dirty="0" smtClean="0"/>
              <a:t>Remise à zéro du </a:t>
            </a:r>
            <a:r>
              <a:rPr lang="fr-FR" sz="1100" dirty="0" smtClean="0"/>
              <a:t>volume d’entrée</a:t>
            </a:r>
            <a:endParaRPr lang="fr-FR" sz="1100" dirty="0" smtClean="0"/>
          </a:p>
        </p:txBody>
      </p:sp>
      <p:sp>
        <p:nvSpPr>
          <p:cNvPr id="42" name="Espace réservé du contenu 2"/>
          <p:cNvSpPr>
            <a:spLocks noGrp="1"/>
          </p:cNvSpPr>
          <p:nvPr>
            <p:ph idx="1"/>
          </p:nvPr>
        </p:nvSpPr>
        <p:spPr>
          <a:xfrm>
            <a:off x="394665" y="1011182"/>
            <a:ext cx="8438050" cy="752878"/>
          </a:xfrm>
        </p:spPr>
        <p:txBody>
          <a:bodyPr>
            <a:normAutofit/>
          </a:bodyPr>
          <a:lstStyle/>
          <a:p>
            <a:r>
              <a:rPr lang="fr-FR" sz="2000" dirty="0" smtClean="0"/>
              <a:t>Si la balance numérique n’est pas connectée </a:t>
            </a:r>
            <a:r>
              <a:rPr lang="fr-FR" sz="1800" i="1" dirty="0" smtClean="0"/>
              <a:t>(et la détection des instruments désactivée), </a:t>
            </a:r>
            <a:r>
              <a:rPr lang="fr-FR" sz="2000" dirty="0" smtClean="0"/>
              <a:t>les différences sont :  </a:t>
            </a:r>
            <a:endParaRPr lang="fr-FR" sz="200" dirty="0" smtClean="0"/>
          </a:p>
        </p:txBody>
      </p:sp>
    </p:spTree>
    <p:extLst>
      <p:ext uri="{BB962C8B-B14F-4D97-AF65-F5344CB8AC3E}">
        <p14:creationId xmlns:p14="http://schemas.microsoft.com/office/powerpoint/2010/main" val="3064279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16996" y="233332"/>
            <a:ext cx="7715199" cy="857250"/>
          </a:xfrm>
        </p:spPr>
        <p:txBody>
          <a:bodyPr/>
          <a:lstStyle/>
          <a:p>
            <a:r>
              <a:rPr lang="fr-FR" dirty="0" smtClean="0"/>
              <a:t>Instructions d’utilisation</a:t>
            </a:r>
            <a:endParaRPr lang="fr-FR" dirty="0"/>
          </a:p>
        </p:txBody>
      </p:sp>
      <p:sp>
        <p:nvSpPr>
          <p:cNvPr id="12" name="Espace réservé du contenu 2"/>
          <p:cNvSpPr txBox="1">
            <a:spLocks/>
          </p:cNvSpPr>
          <p:nvPr/>
        </p:nvSpPr>
        <p:spPr>
          <a:xfrm>
            <a:off x="516327" y="1432487"/>
            <a:ext cx="8215868" cy="27737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 smtClean="0"/>
              <a:t>Pour la </a:t>
            </a:r>
            <a:r>
              <a:rPr lang="fr-FR" sz="2400" b="1" dirty="0" smtClean="0"/>
              <a:t>main stérile </a:t>
            </a:r>
            <a:r>
              <a:rPr lang="fr-FR" sz="2400" dirty="0" smtClean="0"/>
              <a:t>:</a:t>
            </a:r>
          </a:p>
          <a:p>
            <a:pPr lvl="1"/>
            <a:r>
              <a:rPr lang="fr-FR" sz="1600" dirty="0" smtClean="0"/>
              <a:t>Connecter la tubulure d’irrigation au robinet correspondant de l’instrument chirurgical. </a:t>
            </a:r>
          </a:p>
          <a:p>
            <a:pPr marL="457200" lvl="1" indent="0">
              <a:buNone/>
            </a:pPr>
            <a:r>
              <a:rPr lang="fr-FR" sz="1600" dirty="0" smtClean="0"/>
              <a:t>     Puis tendre l’autre côté de la tubulure à la main non stérile.</a:t>
            </a:r>
          </a:p>
          <a:p>
            <a:pPr lvl="1"/>
            <a:r>
              <a:rPr lang="fr-FR" sz="1600" dirty="0" smtClean="0"/>
              <a:t>Connecter le premier connecteur de la tubulure d’aspiration au robinet correspondant de l’instrument chirurgical et (si présente) à la poche de récupération du champ. Puis tendre l’autre côté de la tubulure à la main non stérile. </a:t>
            </a:r>
          </a:p>
        </p:txBody>
      </p:sp>
    </p:spTree>
    <p:extLst>
      <p:ext uri="{BB962C8B-B14F-4D97-AF65-F5344CB8AC3E}">
        <p14:creationId xmlns:p14="http://schemas.microsoft.com/office/powerpoint/2010/main" val="1856084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Instructions d’utilisation</a:t>
            </a:r>
            <a:endParaRPr lang="fr-FR" dirty="0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516326" y="1132423"/>
            <a:ext cx="5677739" cy="3741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 smtClean="0"/>
              <a:t>Pour la </a:t>
            </a:r>
            <a:r>
              <a:rPr lang="fr-FR" sz="2400" b="1" dirty="0" smtClean="0"/>
              <a:t>main non stérile </a:t>
            </a:r>
            <a:r>
              <a:rPr lang="fr-FR" sz="2400" dirty="0" smtClean="0"/>
              <a:t>:</a:t>
            </a:r>
          </a:p>
          <a:p>
            <a:pPr lvl="1"/>
            <a:r>
              <a:rPr lang="fr-FR" sz="1600" dirty="0" smtClean="0"/>
              <a:t>Placer le container </a:t>
            </a:r>
            <a:r>
              <a:rPr lang="fr-FR" sz="1600" dirty="0" err="1" smtClean="0"/>
              <a:t>Bemis</a:t>
            </a:r>
            <a:r>
              <a:rPr lang="fr-FR" sz="1600" dirty="0" smtClean="0"/>
              <a:t> sur la balance numérique si présente.</a:t>
            </a:r>
          </a:p>
          <a:p>
            <a:pPr lvl="1"/>
            <a:r>
              <a:rPr lang="fr-FR" sz="1600" dirty="0" smtClean="0"/>
              <a:t>Connecter la tubulure d’aspiration au vide à la pompe, et au container </a:t>
            </a:r>
            <a:r>
              <a:rPr lang="fr-FR" sz="1600" dirty="0" err="1" smtClean="0"/>
              <a:t>Bemis</a:t>
            </a:r>
            <a:r>
              <a:rPr lang="fr-FR" sz="1600" dirty="0" smtClean="0"/>
              <a:t>.</a:t>
            </a:r>
          </a:p>
          <a:p>
            <a:pPr lvl="1"/>
            <a:r>
              <a:rPr lang="fr-FR" sz="1600" dirty="0" smtClean="0"/>
              <a:t>Récupérer la tubulure d’irrigation. L’insérer autour du galet de la pompe et connecter les deux embouts </a:t>
            </a:r>
            <a:r>
              <a:rPr lang="fr-FR" sz="1400" i="1" dirty="0" smtClean="0"/>
              <a:t>(ou un seul) </a:t>
            </a:r>
            <a:r>
              <a:rPr lang="fr-FR" sz="1600" dirty="0" smtClean="0"/>
              <a:t>à deux sacs de fluides d’irrigation. </a:t>
            </a:r>
          </a:p>
          <a:p>
            <a:pPr lvl="1"/>
            <a:r>
              <a:rPr lang="fr-FR" sz="1600" dirty="0" smtClean="0"/>
              <a:t>Récupérer la tubulure d’aspiration, et la connecter au container </a:t>
            </a:r>
            <a:r>
              <a:rPr lang="fr-FR" sz="1600" dirty="0" err="1" smtClean="0"/>
              <a:t>Bemis</a:t>
            </a:r>
            <a:r>
              <a:rPr lang="fr-FR" sz="1600" dirty="0" smtClean="0"/>
              <a:t>.</a:t>
            </a:r>
          </a:p>
          <a:p>
            <a:pPr lvl="1"/>
            <a:r>
              <a:rPr lang="fr-FR" sz="1600" dirty="0" smtClean="0"/>
              <a:t>Vérifier / ajuster les réglages de pression et de débit.</a:t>
            </a:r>
          </a:p>
          <a:p>
            <a:pPr lvl="1"/>
            <a:r>
              <a:rPr lang="fr-FR" sz="1600" dirty="0" smtClean="0"/>
              <a:t>Démarrer la pompe. </a:t>
            </a:r>
          </a:p>
          <a:p>
            <a:pPr lvl="1"/>
            <a:endParaRPr lang="fr-FR" sz="1600" dirty="0" smtClean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7" t="53349" r="46965" b="1731"/>
          <a:stretch/>
        </p:blipFill>
        <p:spPr>
          <a:xfrm>
            <a:off x="6322169" y="1045397"/>
            <a:ext cx="2580995" cy="1641927"/>
          </a:xfrm>
          <a:prstGeom prst="rect">
            <a:avLst/>
          </a:prstGeom>
        </p:spPr>
      </p:pic>
      <p:grpSp>
        <p:nvGrpSpPr>
          <p:cNvPr id="16" name="Groupe 15"/>
          <p:cNvGrpSpPr/>
          <p:nvPr/>
        </p:nvGrpSpPr>
        <p:grpSpPr>
          <a:xfrm>
            <a:off x="6396452" y="3003286"/>
            <a:ext cx="3216852" cy="1846406"/>
            <a:chOff x="6396452" y="3003286"/>
            <a:chExt cx="3216852" cy="1846406"/>
          </a:xfrm>
        </p:grpSpPr>
        <p:grpSp>
          <p:nvGrpSpPr>
            <p:cNvPr id="8" name="Groupe 7"/>
            <p:cNvGrpSpPr/>
            <p:nvPr/>
          </p:nvGrpSpPr>
          <p:grpSpPr>
            <a:xfrm>
              <a:off x="6396452" y="3003286"/>
              <a:ext cx="3216852" cy="1846406"/>
              <a:chOff x="6413562" y="1173614"/>
              <a:chExt cx="3216852" cy="1846406"/>
            </a:xfrm>
          </p:grpSpPr>
          <p:grpSp>
            <p:nvGrpSpPr>
              <p:cNvPr id="9" name="Groupe 8"/>
              <p:cNvGrpSpPr/>
              <p:nvPr/>
            </p:nvGrpSpPr>
            <p:grpSpPr>
              <a:xfrm>
                <a:off x="6413562" y="1173614"/>
                <a:ext cx="2506712" cy="1846406"/>
                <a:chOff x="6413562" y="1173614"/>
                <a:chExt cx="2506712" cy="1846406"/>
              </a:xfrm>
            </p:grpSpPr>
            <p:pic>
              <p:nvPicPr>
                <p:cNvPr id="11" name="Image 10"/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7707" t="28386" r="7678" b="16999"/>
                <a:stretch/>
              </p:blipFill>
              <p:spPr>
                <a:xfrm>
                  <a:off x="6413562" y="1173614"/>
                  <a:ext cx="2506712" cy="1846406"/>
                </a:xfrm>
                <a:prstGeom prst="rect">
                  <a:avLst/>
                </a:prstGeom>
              </p:spPr>
            </p:pic>
            <p:cxnSp>
              <p:nvCxnSpPr>
                <p:cNvPr id="12" name="Connecteur droit avec flèche 11"/>
                <p:cNvCxnSpPr/>
                <p:nvPr/>
              </p:nvCxnSpPr>
              <p:spPr>
                <a:xfrm flipH="1" flipV="1">
                  <a:off x="7470427" y="2442503"/>
                  <a:ext cx="818820" cy="79788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Connecteur droit avec flèche 12"/>
                <p:cNvCxnSpPr/>
                <p:nvPr/>
              </p:nvCxnSpPr>
              <p:spPr>
                <a:xfrm>
                  <a:off x="7265852" y="1760649"/>
                  <a:ext cx="944747" cy="145688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" name="Flèche courbée vers la droite 13"/>
                <p:cNvSpPr/>
                <p:nvPr/>
              </p:nvSpPr>
              <p:spPr>
                <a:xfrm flipV="1">
                  <a:off x="6672989" y="1611338"/>
                  <a:ext cx="265471" cy="887926"/>
                </a:xfrm>
                <a:prstGeom prst="curvedRightArrow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0" name="ZoneTexte 9"/>
              <p:cNvSpPr txBox="1"/>
              <p:nvPr/>
            </p:nvSpPr>
            <p:spPr>
              <a:xfrm>
                <a:off x="8868414" y="1946698"/>
                <a:ext cx="762000" cy="10464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 smtClean="0">
                    <a:solidFill>
                      <a:srgbClr val="8F467F"/>
                    </a:solidFill>
                    <a:latin typeface="Roboto Condensed" pitchFamily="2" charset="0"/>
                    <a:ea typeface="Roboto Condensed" pitchFamily="2" charset="0"/>
                  </a:rPr>
                  <a:t>3</a:t>
                </a:r>
                <a:endParaRPr lang="fr-FR" sz="2400" b="1" dirty="0" smtClean="0">
                  <a:solidFill>
                    <a:srgbClr val="8F467F"/>
                  </a:solidFill>
                  <a:latin typeface="Roboto Condensed" pitchFamily="2" charset="0"/>
                  <a:ea typeface="Roboto Condensed" pitchFamily="2" charset="0"/>
                </a:endParaRPr>
              </a:p>
              <a:p>
                <a:endParaRPr lang="fr-FR" sz="1200" b="1" dirty="0">
                  <a:solidFill>
                    <a:srgbClr val="8F467F"/>
                  </a:solidFill>
                  <a:latin typeface="Roboto Condensed" pitchFamily="2" charset="0"/>
                  <a:ea typeface="Roboto Condensed" pitchFamily="2" charset="0"/>
                </a:endParaRPr>
              </a:p>
              <a:p>
                <a:r>
                  <a:rPr lang="fr-FR" sz="2400" b="1" dirty="0" smtClean="0">
                    <a:solidFill>
                      <a:srgbClr val="8F467F"/>
                    </a:solidFill>
                    <a:latin typeface="Roboto Condensed" pitchFamily="2" charset="0"/>
                    <a:ea typeface="Roboto Condensed" pitchFamily="2" charset="0"/>
                  </a:rPr>
                  <a:t>1</a:t>
                </a:r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6453491" y="3125047"/>
              <a:ext cx="46785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2400" b="1" dirty="0" smtClean="0">
                  <a:solidFill>
                    <a:srgbClr val="8F467F"/>
                  </a:solidFill>
                  <a:latin typeface="Roboto Condensed" pitchFamily="2" charset="0"/>
                  <a:ea typeface="Roboto Condensed" pitchFamily="2" charset="0"/>
                </a:rPr>
                <a:t>2</a:t>
              </a:r>
              <a:endParaRPr lang="fr-FR" sz="2400" b="1" dirty="0">
                <a:solidFill>
                  <a:srgbClr val="8F467F"/>
                </a:solidFill>
                <a:latin typeface="Roboto Condensed" pitchFamily="2" charset="0"/>
                <a:ea typeface="Roboto Condensed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2736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Schéma résumé de l’installation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16" y="1063229"/>
            <a:ext cx="3471623" cy="3918998"/>
          </a:xfrm>
          <a:prstGeom prst="rect">
            <a:avLst/>
          </a:prstGeom>
        </p:spPr>
      </p:pic>
      <p:sp>
        <p:nvSpPr>
          <p:cNvPr id="9" name="Espace réservé du contenu 2"/>
          <p:cNvSpPr>
            <a:spLocks noGrp="1"/>
          </p:cNvSpPr>
          <p:nvPr>
            <p:ph idx="1"/>
          </p:nvPr>
        </p:nvSpPr>
        <p:spPr>
          <a:xfrm>
            <a:off x="4585002" y="1063228"/>
            <a:ext cx="4300580" cy="4017655"/>
          </a:xfrm>
        </p:spPr>
        <p:txBody>
          <a:bodyPr>
            <a:normAutofit/>
          </a:bodyPr>
          <a:lstStyle/>
          <a:p>
            <a:pPr marL="457200" indent="-457200">
              <a:buAutoNum type="arabicParenR"/>
            </a:pPr>
            <a:r>
              <a:rPr lang="fr-FR" sz="2000" dirty="0" smtClean="0"/>
              <a:t>Instrument chirurgical</a:t>
            </a:r>
          </a:p>
          <a:p>
            <a:pPr marL="457200" indent="-457200">
              <a:buAutoNum type="arabicParenR"/>
            </a:pPr>
            <a:r>
              <a:rPr lang="fr-FR" sz="2000" dirty="0" smtClean="0"/>
              <a:t>Poche de récupération du champ chirurgical</a:t>
            </a:r>
          </a:p>
          <a:p>
            <a:pPr marL="457200" indent="-457200">
              <a:buAutoNum type="arabicParenR"/>
            </a:pPr>
            <a:r>
              <a:rPr lang="fr-FR" sz="2000" dirty="0" smtClean="0"/>
              <a:t>Container </a:t>
            </a:r>
            <a:r>
              <a:rPr lang="fr-FR" sz="2000" dirty="0" err="1" smtClean="0"/>
              <a:t>Bemis</a:t>
            </a:r>
            <a:endParaRPr lang="fr-FR" sz="2000" dirty="0" smtClean="0"/>
          </a:p>
          <a:p>
            <a:pPr marL="457200" indent="-457200">
              <a:buAutoNum type="arabicParenR"/>
            </a:pPr>
            <a:r>
              <a:rPr lang="fr-FR" sz="2000" dirty="0" smtClean="0"/>
              <a:t>Balance numérique</a:t>
            </a:r>
          </a:p>
          <a:p>
            <a:pPr marL="457200" indent="-457200">
              <a:buAutoNum type="arabicParenR"/>
            </a:pPr>
            <a:r>
              <a:rPr lang="fr-FR" sz="2000" dirty="0" smtClean="0"/>
              <a:t>Cordon de connexion de la balance à la pompe</a:t>
            </a:r>
          </a:p>
          <a:p>
            <a:pPr marL="457200" indent="-457200">
              <a:buAutoNum type="arabicParenR"/>
            </a:pPr>
            <a:r>
              <a:rPr lang="fr-FR" sz="2000" dirty="0" smtClean="0"/>
              <a:t>Tubulure d’irrigation</a:t>
            </a:r>
          </a:p>
          <a:p>
            <a:pPr marL="457200" indent="-457200">
              <a:buAutoNum type="arabicParenR"/>
            </a:pPr>
            <a:r>
              <a:rPr lang="fr-FR" sz="2000" dirty="0" smtClean="0"/>
              <a:t>Tubulure d’aspiration au vide</a:t>
            </a:r>
          </a:p>
          <a:p>
            <a:pPr marL="457200" indent="-457200">
              <a:buAutoNum type="arabicParenR"/>
            </a:pPr>
            <a:r>
              <a:rPr lang="fr-FR" sz="2000" dirty="0" smtClean="0"/>
              <a:t>Tubulure d’aspiration à deux connecteurs</a:t>
            </a:r>
            <a:endParaRPr lang="fr-FR" sz="2000" dirty="0" smtClean="0"/>
          </a:p>
        </p:txBody>
      </p:sp>
    </p:spTree>
    <p:extLst>
      <p:ext uri="{BB962C8B-B14F-4D97-AF65-F5344CB8AC3E}">
        <p14:creationId xmlns:p14="http://schemas.microsoft.com/office/powerpoint/2010/main" val="1664502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iFlow</a:t>
            </a:r>
            <a:r>
              <a:rPr lang="fr-FR" dirty="0" smtClean="0"/>
              <a:t> face a la concurrence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74485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STORZ</a:t>
            </a: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9631270"/>
              </p:ext>
            </p:extLst>
          </p:nvPr>
        </p:nvGraphicFramePr>
        <p:xfrm>
          <a:off x="4534870" y="1144570"/>
          <a:ext cx="4356467" cy="3530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1235"/>
                <a:gridCol w="2755232"/>
              </a:tblGrid>
              <a:tr h="68808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Les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Les</a:t>
                      </a:r>
                      <a:endParaRPr lang="fr-FR" dirty="0"/>
                    </a:p>
                  </a:txBody>
                  <a:tcPr anchor="ctr"/>
                </a:tc>
              </a:tr>
              <a:tr h="2842307">
                <a:tc>
                  <a:txBody>
                    <a:bodyPr/>
                    <a:lstStyle/>
                    <a:p>
                      <a:pPr algn="ctr"/>
                      <a:r>
                        <a:rPr lang="fr-FR" baseline="0" dirty="0" smtClean="0"/>
                        <a:t>- Beaucoup </a:t>
                      </a:r>
                      <a:r>
                        <a:rPr lang="fr-FR" baseline="0" dirty="0" smtClean="0"/>
                        <a:t>de programmes </a:t>
                      </a:r>
                      <a:r>
                        <a:rPr lang="fr-FR" baseline="0" dirty="0" smtClean="0"/>
                        <a:t>disponibles (ENT &amp; </a:t>
                      </a:r>
                      <a:r>
                        <a:rPr lang="fr-FR" baseline="0" dirty="0" err="1" smtClean="0"/>
                        <a:t>Spine</a:t>
                      </a:r>
                      <a:r>
                        <a:rPr lang="fr-FR" baseline="0" dirty="0" smtClean="0"/>
                        <a:t>)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 smtClean="0"/>
                        <a:t>Pas de RFID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 smtClean="0"/>
                        <a:t>Ajout de programme</a:t>
                      </a:r>
                      <a:r>
                        <a:rPr lang="fr-FR" baseline="0" dirty="0" smtClean="0"/>
                        <a:t> nécessite l’intervention de </a:t>
                      </a:r>
                      <a:r>
                        <a:rPr lang="fr-FR" baseline="0" dirty="0" err="1" smtClean="0"/>
                        <a:t>Storz</a:t>
                      </a:r>
                      <a:endParaRPr lang="fr-FR" dirty="0" smtClean="0"/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 smtClean="0"/>
                        <a:t>Pas de</a:t>
                      </a:r>
                      <a:r>
                        <a:rPr lang="fr-FR" baseline="0" dirty="0" smtClean="0"/>
                        <a:t> module d’aspiration intégré à la pompe</a:t>
                      </a:r>
                      <a:endParaRPr lang="fr-FR" dirty="0" smtClean="0"/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 smtClean="0"/>
                        <a:t>Ne </a:t>
                      </a:r>
                      <a:r>
                        <a:rPr lang="fr-FR" dirty="0" smtClean="0"/>
                        <a:t>réalise pas de calcul de </a:t>
                      </a:r>
                      <a:r>
                        <a:rPr lang="fr-FR" dirty="0" smtClean="0"/>
                        <a:t>déficit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313586" y="1341331"/>
            <a:ext cx="42212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Storz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propose 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l’</a:t>
            </a:r>
            <a:r>
              <a:rPr lang="fr-FR" sz="2000" dirty="0" err="1">
                <a:latin typeface="Roboto Condensed" pitchFamily="2" charset="0"/>
                <a:ea typeface="Roboto Condensed" pitchFamily="2" charset="0"/>
              </a:rPr>
              <a:t>Endomat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 Select :</a:t>
            </a:r>
          </a:p>
        </p:txBody>
      </p:sp>
      <p:sp>
        <p:nvSpPr>
          <p:cNvPr id="13" name="Plus 12"/>
          <p:cNvSpPr/>
          <p:nvPr/>
        </p:nvSpPr>
        <p:spPr>
          <a:xfrm>
            <a:off x="5576377" y="1318187"/>
            <a:ext cx="348343" cy="348343"/>
          </a:xfrm>
          <a:prstGeom prst="mathPlus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Moins 13"/>
          <p:cNvSpPr/>
          <p:nvPr/>
        </p:nvSpPr>
        <p:spPr>
          <a:xfrm>
            <a:off x="7759166" y="1291749"/>
            <a:ext cx="406713" cy="40121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2" descr="RÃ©sultat de recherche d'images pour &quot;storz endomat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497" y="2019543"/>
            <a:ext cx="3791599" cy="213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160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ROCAMED</a:t>
            </a: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4757524"/>
              </p:ext>
            </p:extLst>
          </p:nvPr>
        </p:nvGraphicFramePr>
        <p:xfrm>
          <a:off x="4475746" y="1144570"/>
          <a:ext cx="4415591" cy="37041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6453"/>
                <a:gridCol w="2719138"/>
              </a:tblGrid>
              <a:tr h="72194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Les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Les</a:t>
                      </a:r>
                      <a:endParaRPr lang="fr-FR" dirty="0"/>
                    </a:p>
                  </a:txBody>
                  <a:tcPr anchor="ctr"/>
                </a:tc>
              </a:tr>
              <a:tr h="2982208"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 smtClean="0"/>
                        <a:t>Flux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baseline="0" dirty="0" smtClean="0"/>
                        <a:t>optimisé : chambre à pression</a:t>
                      </a:r>
                      <a:endParaRPr lang="fr-FR" baseline="0" dirty="0" smtClean="0"/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baseline="0" dirty="0" smtClean="0"/>
                        <a:t>Température </a:t>
                      </a:r>
                      <a:r>
                        <a:rPr lang="fr-FR" baseline="0" dirty="0" smtClean="0"/>
                        <a:t>chauffée et constante </a:t>
                      </a:r>
                      <a:r>
                        <a:rPr lang="fr-FR" baseline="0" dirty="0" smtClean="0"/>
                        <a:t>à </a:t>
                      </a:r>
                      <a:r>
                        <a:rPr lang="fr-FR" baseline="0" dirty="0" smtClean="0"/>
                        <a:t>38°C</a:t>
                      </a:r>
                      <a:endParaRPr lang="fr-FR" baseline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 smtClean="0"/>
                        <a:t>Volumineux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 smtClean="0"/>
                        <a:t>Pas </a:t>
                      </a:r>
                      <a:r>
                        <a:rPr lang="fr-FR" dirty="0" smtClean="0"/>
                        <a:t>de calcul du déficit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b="1" dirty="0" smtClean="0"/>
                        <a:t>Arrêt obligatoire </a:t>
                      </a:r>
                      <a:r>
                        <a:rPr lang="fr-FR" b="1" dirty="0" smtClean="0"/>
                        <a:t>du flux</a:t>
                      </a:r>
                      <a:r>
                        <a:rPr lang="fr-FR" dirty="0" smtClean="0"/>
                        <a:t> </a:t>
                      </a:r>
                      <a:r>
                        <a:rPr lang="fr-FR" baseline="0" dirty="0" smtClean="0"/>
                        <a:t>lors d’un </a:t>
                      </a:r>
                      <a:r>
                        <a:rPr lang="fr-FR" baseline="0" dirty="0" smtClean="0"/>
                        <a:t>changement de sac de </a:t>
                      </a:r>
                      <a:r>
                        <a:rPr lang="fr-FR" baseline="0" dirty="0" smtClean="0"/>
                        <a:t>fluide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 smtClean="0"/>
                        <a:t>Pas de</a:t>
                      </a:r>
                      <a:r>
                        <a:rPr lang="fr-FR" baseline="0" dirty="0" smtClean="0"/>
                        <a:t> module d’aspiration intégré à la pompe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baseline="0" dirty="0" smtClean="0"/>
                        <a:t>4 programmes intégrés automatiquement</a:t>
                      </a:r>
                      <a:endParaRPr lang="fr-FR" dirty="0" smtClean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313586" y="1144570"/>
            <a:ext cx="42212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Rocamed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propose l’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EndoFlow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II Single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Chamber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:</a:t>
            </a:r>
            <a:endParaRPr lang="fr-FR" sz="2000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13" name="Plus 12"/>
          <p:cNvSpPr/>
          <p:nvPr/>
        </p:nvSpPr>
        <p:spPr>
          <a:xfrm>
            <a:off x="5598034" y="1318185"/>
            <a:ext cx="348343" cy="348343"/>
          </a:xfrm>
          <a:prstGeom prst="mathPlus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Moins 13"/>
          <p:cNvSpPr/>
          <p:nvPr/>
        </p:nvSpPr>
        <p:spPr>
          <a:xfrm>
            <a:off x="7818144" y="1282530"/>
            <a:ext cx="406713" cy="40121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301" y="2125980"/>
            <a:ext cx="3258780" cy="1992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ROCAMED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313586" y="1144570"/>
            <a:ext cx="42212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Rocamed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propose l’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EndoFlow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II Double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Chamber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:</a:t>
            </a:r>
            <a:endParaRPr lang="fr-FR" sz="2000" dirty="0">
              <a:latin typeface="Roboto Condensed" pitchFamily="2" charset="0"/>
              <a:ea typeface="Roboto Condensed" pitchFamily="2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173" y="2203686"/>
            <a:ext cx="3447097" cy="1808393"/>
          </a:xfrm>
          <a:prstGeom prst="rect">
            <a:avLst/>
          </a:prstGeom>
        </p:spPr>
      </p:pic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7110909"/>
              </p:ext>
            </p:extLst>
          </p:nvPr>
        </p:nvGraphicFramePr>
        <p:xfrm>
          <a:off x="4475746" y="1144570"/>
          <a:ext cx="4295275" cy="3475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5528"/>
                <a:gridCol w="2189747"/>
              </a:tblGrid>
              <a:tr h="677393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Les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Les</a:t>
                      </a:r>
                      <a:endParaRPr lang="fr-FR" dirty="0"/>
                    </a:p>
                  </a:txBody>
                  <a:tcPr anchor="ctr"/>
                </a:tc>
              </a:tr>
              <a:tr h="2798163"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 smtClean="0"/>
                        <a:t>Flux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baseline="0" dirty="0" smtClean="0"/>
                        <a:t>optimisé : chambre à pression</a:t>
                      </a:r>
                      <a:endParaRPr lang="fr-FR" baseline="0" dirty="0" smtClean="0"/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baseline="0" dirty="0" smtClean="0"/>
                        <a:t>Température </a:t>
                      </a:r>
                      <a:r>
                        <a:rPr lang="fr-FR" baseline="0" dirty="0" smtClean="0"/>
                        <a:t>chauffée et constante </a:t>
                      </a:r>
                      <a:r>
                        <a:rPr lang="fr-FR" baseline="0" dirty="0" smtClean="0"/>
                        <a:t>à </a:t>
                      </a:r>
                      <a:r>
                        <a:rPr lang="fr-FR" baseline="0" dirty="0" smtClean="0"/>
                        <a:t>38°C</a:t>
                      </a:r>
                      <a:endParaRPr lang="fr-FR" baseline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 smtClean="0"/>
                        <a:t>Volumineux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 smtClean="0"/>
                        <a:t>Pas </a:t>
                      </a:r>
                      <a:r>
                        <a:rPr lang="fr-FR" dirty="0" smtClean="0"/>
                        <a:t>de calcul du déficit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baseline="0" dirty="0" smtClean="0"/>
                        <a:t>4 programmes intégrés automatiquement</a:t>
                      </a:r>
                      <a:endParaRPr lang="fr-FR" dirty="0" smtClean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9" name="Plus 8"/>
          <p:cNvSpPr/>
          <p:nvPr/>
        </p:nvSpPr>
        <p:spPr>
          <a:xfrm>
            <a:off x="5772205" y="1318185"/>
            <a:ext cx="348343" cy="348343"/>
          </a:xfrm>
          <a:prstGeom prst="mathPlus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Moins 9"/>
          <p:cNvSpPr/>
          <p:nvPr/>
        </p:nvSpPr>
        <p:spPr>
          <a:xfrm>
            <a:off x="7914397" y="1282530"/>
            <a:ext cx="406713" cy="40121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0415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RICHARD WOLF</a:t>
            </a: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6688086"/>
              </p:ext>
            </p:extLst>
          </p:nvPr>
        </p:nvGraphicFramePr>
        <p:xfrm>
          <a:off x="4572000" y="1144570"/>
          <a:ext cx="4217987" cy="3530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0674"/>
                <a:gridCol w="2437313"/>
              </a:tblGrid>
              <a:tr h="68808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Les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Les</a:t>
                      </a:r>
                      <a:endParaRPr lang="fr-FR" dirty="0"/>
                    </a:p>
                  </a:txBody>
                  <a:tcPr anchor="ctr"/>
                </a:tc>
              </a:tr>
              <a:tr h="2842307"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 smtClean="0"/>
                        <a:t>Solution proposée avec chariot ergonomique</a:t>
                      </a:r>
                      <a:endParaRPr lang="fr-FR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dirty="0" smtClean="0"/>
                        <a:t>Pas de</a:t>
                      </a:r>
                      <a:r>
                        <a:rPr lang="fr-FR" baseline="0" dirty="0" smtClean="0"/>
                        <a:t> module d’aspiration intégré à la pompe</a:t>
                      </a:r>
                      <a:endParaRPr lang="fr-FR" dirty="0" smtClean="0"/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 smtClean="0"/>
                        <a:t>Programme HYS seulement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 smtClean="0"/>
                        <a:t>Insertion difficile de la tubulure</a:t>
                      </a:r>
                      <a:r>
                        <a:rPr lang="fr-FR" baseline="0" dirty="0" smtClean="0"/>
                        <a:t> d’irrigation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baseline="0" dirty="0" smtClean="0"/>
                        <a:t>Pas de RFID</a:t>
                      </a:r>
                      <a:endParaRPr lang="fr-FR" dirty="0" smtClean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313586" y="1144570"/>
            <a:ext cx="42212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Richard Wolf propose le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Fluid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Manager :</a:t>
            </a:r>
            <a:endParaRPr lang="fr-FR" sz="2000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13" name="Plus 12"/>
          <p:cNvSpPr/>
          <p:nvPr/>
        </p:nvSpPr>
        <p:spPr>
          <a:xfrm>
            <a:off x="5670187" y="1291368"/>
            <a:ext cx="348343" cy="348343"/>
          </a:xfrm>
          <a:prstGeom prst="mathPlus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Moins 13"/>
          <p:cNvSpPr/>
          <p:nvPr/>
        </p:nvSpPr>
        <p:spPr>
          <a:xfrm>
            <a:off x="7813402" y="1291368"/>
            <a:ext cx="406713" cy="40121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580" y="2022222"/>
            <a:ext cx="3218643" cy="2565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69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OLYMPUS</a:t>
            </a: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1114379"/>
              </p:ext>
            </p:extLst>
          </p:nvPr>
        </p:nvGraphicFramePr>
        <p:xfrm>
          <a:off x="4207476" y="1171940"/>
          <a:ext cx="4826796" cy="34361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2533"/>
                <a:gridCol w="2724263"/>
              </a:tblGrid>
              <a:tr h="669714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Les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Les</a:t>
                      </a:r>
                      <a:endParaRPr lang="fr-FR" sz="1600" dirty="0"/>
                    </a:p>
                  </a:txBody>
                  <a:tcPr anchor="ctr"/>
                </a:tc>
              </a:tr>
              <a:tr h="2766441"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 smtClean="0"/>
                        <a:t>Insertion facile de la tubulure d’irrigation</a:t>
                      </a:r>
                      <a:endParaRPr lang="fr-FR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 smtClean="0"/>
                        <a:t>Programme HYS seulement</a:t>
                      </a:r>
                    </a:p>
                    <a:p>
                      <a:pPr marL="285750" marR="0" lvl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dirty="0" smtClean="0"/>
                        <a:t>Pas de</a:t>
                      </a:r>
                      <a:r>
                        <a:rPr lang="fr-FR" baseline="0" dirty="0" smtClean="0"/>
                        <a:t> module d’aspiration intégré à la pompe</a:t>
                      </a:r>
                    </a:p>
                    <a:p>
                      <a:pPr marL="285750" marR="0" lvl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baseline="0" dirty="0" smtClean="0"/>
                        <a:t>Pas de RFID</a:t>
                      </a:r>
                      <a:endParaRPr lang="fr-FR" dirty="0" smtClean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302164" y="1391675"/>
            <a:ext cx="35456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Olympus propose l’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HysteroFlow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:</a:t>
            </a:r>
            <a:endParaRPr lang="fr-FR" sz="2000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13" name="Plus 12"/>
          <p:cNvSpPr/>
          <p:nvPr/>
        </p:nvSpPr>
        <p:spPr>
          <a:xfrm>
            <a:off x="5522557" y="1330047"/>
            <a:ext cx="348343" cy="348343"/>
          </a:xfrm>
          <a:prstGeom prst="mathPlus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Moins 13"/>
          <p:cNvSpPr/>
          <p:nvPr/>
        </p:nvSpPr>
        <p:spPr>
          <a:xfrm>
            <a:off x="7895897" y="1303609"/>
            <a:ext cx="406713" cy="40121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364" y="2386102"/>
            <a:ext cx="3385916" cy="169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06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lmont">
  <a:themeElements>
    <a:clrScheme name="Couleurs Delmont">
      <a:dk1>
        <a:srgbClr val="20000D"/>
      </a:dk1>
      <a:lt1>
        <a:sysClr val="window" lastClr="FFFFFF"/>
      </a:lt1>
      <a:dk2>
        <a:srgbClr val="1F497D"/>
      </a:dk2>
      <a:lt2>
        <a:srgbClr val="EEECE1"/>
      </a:lt2>
      <a:accent1>
        <a:srgbClr val="8F467F"/>
      </a:accent1>
      <a:accent2>
        <a:srgbClr val="6C6B61"/>
      </a:accent2>
      <a:accent3>
        <a:srgbClr val="20000D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B5"/>
      </a:hlink>
      <a:folHlink>
        <a:srgbClr val="808080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modele powerPoint Delmont c</Template>
  <TotalTime>2930</TotalTime>
  <Words>1025</Words>
  <Application>Microsoft Office PowerPoint</Application>
  <PresentationFormat>Affichage à l'écran (16:9)</PresentationFormat>
  <Paragraphs>173</Paragraphs>
  <Slides>25</Slides>
  <Notes>22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34" baseType="lpstr">
      <vt:lpstr>Arial</vt:lpstr>
      <vt:lpstr>Calibri</vt:lpstr>
      <vt:lpstr>Franklin Gothic Book</vt:lpstr>
      <vt:lpstr>Roboto Condensed</vt:lpstr>
      <vt:lpstr>Roboto Condensed Bold</vt:lpstr>
      <vt:lpstr>Roboto Condensed Light</vt:lpstr>
      <vt:lpstr>Roboto Condensed Regular</vt:lpstr>
      <vt:lpstr>Wingdings</vt:lpstr>
      <vt:lpstr>Delmont</vt:lpstr>
      <vt:lpstr>iFlow</vt:lpstr>
      <vt:lpstr>Présentation d’iflow</vt:lpstr>
      <vt:lpstr>La pompe iFlow</vt:lpstr>
      <vt:lpstr>Les accessoires</vt:lpstr>
      <vt:lpstr>Les accessoires</vt:lpstr>
      <vt:lpstr>Les points forts</vt:lpstr>
      <vt:lpstr>Mise en service d’iflow</vt:lpstr>
      <vt:lpstr>Mise en service d’iFlow</vt:lpstr>
      <vt:lpstr>Mise en service d’iFlow</vt:lpstr>
      <vt:lpstr>Mise en service d’iFlow</vt:lpstr>
      <vt:lpstr>Paramétrage fonction hystéroscopie</vt:lpstr>
      <vt:lpstr>Paramétrage fonction hystéroscopie</vt:lpstr>
      <vt:lpstr>Paramétrage fonction hystéroscopie</vt:lpstr>
      <vt:lpstr>L’utilisation d’iflow (mode hystéroscopie)</vt:lpstr>
      <vt:lpstr>Interface en fonction hystéroscopie</vt:lpstr>
      <vt:lpstr>Interface en fonction hystéroscopie</vt:lpstr>
      <vt:lpstr>Instructions d’utilisation</vt:lpstr>
      <vt:lpstr>Instructions d’utilisation</vt:lpstr>
      <vt:lpstr>Schéma résumé de l’installation</vt:lpstr>
      <vt:lpstr>iFlow face a la concurrence</vt:lpstr>
      <vt:lpstr>STORZ</vt:lpstr>
      <vt:lpstr>ROCAMED</vt:lpstr>
      <vt:lpstr>ROCAMED</vt:lpstr>
      <vt:lpstr>RICHARD WOLF</vt:lpstr>
      <vt:lpstr>OLYMPUS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Principal</dc:title>
  <dc:creator>Elodie CHENEY</dc:creator>
  <cp:lastModifiedBy>Elodie CHENEY</cp:lastModifiedBy>
  <cp:revision>296</cp:revision>
  <dcterms:created xsi:type="dcterms:W3CDTF">2017-05-24T08:43:04Z</dcterms:created>
  <dcterms:modified xsi:type="dcterms:W3CDTF">2018-12-26T14:22:06Z</dcterms:modified>
</cp:coreProperties>
</file>