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71" r:id="rId5"/>
    <p:sldId id="263" r:id="rId6"/>
    <p:sldId id="265" r:id="rId7"/>
    <p:sldId id="283" r:id="rId8"/>
    <p:sldId id="284" r:id="rId9"/>
    <p:sldId id="286" r:id="rId10"/>
    <p:sldId id="285" r:id="rId11"/>
    <p:sldId id="287" r:id="rId12"/>
    <p:sldId id="289" r:id="rId13"/>
    <p:sldId id="272" r:id="rId14"/>
    <p:sldId id="273" r:id="rId15"/>
    <p:sldId id="275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695" autoAdjust="0"/>
  </p:normalViewPr>
  <p:slideViewPr>
    <p:cSldViewPr snapToGrid="0" snapToObjects="1">
      <p:cViewPr varScale="1">
        <p:scale>
          <a:sx n="131" d="100"/>
          <a:sy n="131" d="100"/>
        </p:scale>
        <p:origin x="1050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08/08/2018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Système pour épreuve au bleu seulement</a:t>
            </a:r>
            <a:r>
              <a:rPr lang="fr-FR" b="1" baseline="0" dirty="0" smtClean="0"/>
              <a:t> !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88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Prix</a:t>
            </a:r>
            <a:r>
              <a:rPr lang="fr-FR" b="1" baseline="0" dirty="0" smtClean="0"/>
              <a:t> ?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6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smtClean="0"/>
              <a:t>Prix ?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5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14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519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Hystérectomie subtotale ou totale sans solution pour la découpe</a:t>
            </a:r>
          </a:p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08/08/2018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Endojack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 smtClean="0"/>
              <a:t>Le manipulateur utérin malin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D’</a:t>
            </a:r>
            <a:r>
              <a:rPr lang="fr-FR" dirty="0" err="1" smtClean="0"/>
              <a:t>Endojack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1553529"/>
            <a:ext cx="6225239" cy="272366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300" dirty="0" smtClean="0"/>
              <a:t>Un manipulateur utérin stérile à usage unique</a:t>
            </a:r>
            <a:endParaRPr lang="fr-FR" sz="3300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124164" y="3705417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Ballonnet de fixation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6453604" y="3540825"/>
            <a:ext cx="585216" cy="329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5847052" y="3705417"/>
            <a:ext cx="310896" cy="45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4806160" y="3943069"/>
            <a:ext cx="2081784" cy="1286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Embout </a:t>
            </a:r>
            <a:r>
              <a:rPr lang="fr-FR" sz="1800" dirty="0" err="1" smtClean="0"/>
              <a:t>atraumatique</a:t>
            </a:r>
            <a:r>
              <a:rPr lang="fr-FR" sz="1800" dirty="0" smtClean="0"/>
              <a:t> pour éviter les perforations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642581" y="2413065"/>
            <a:ext cx="310895" cy="5295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6261803" y="1375500"/>
            <a:ext cx="2673339" cy="1141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Module pour changer la longueur de l’embout de 1 cm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350367" y="3686190"/>
            <a:ext cx="166686" cy="5909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2484735" y="4277189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Hystéromètre dilatateur</a:t>
            </a: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2186404" y="2695512"/>
            <a:ext cx="68524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410238" y="2047402"/>
            <a:ext cx="2451836" cy="126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Poignée pour antéversion ou rétroversion de l’utérus</a:t>
            </a:r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1020368" y="3601371"/>
            <a:ext cx="453426" cy="554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251411" y="4168278"/>
            <a:ext cx="1809849" cy="63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Seringue de10cc incluse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2529024" y="1641398"/>
            <a:ext cx="737009" cy="304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899959" y="1111085"/>
            <a:ext cx="2527223" cy="6316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Système de blocage de la position 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846326" y="1656210"/>
            <a:ext cx="97212" cy="4238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3787277" y="991951"/>
            <a:ext cx="2037765" cy="755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Tubulure pour l’épreuve au bleu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855678" y="106464"/>
            <a:ext cx="3910368" cy="130093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points forts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1066" y="1407399"/>
            <a:ext cx="8315733" cy="36157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 err="1" smtClean="0"/>
              <a:t>Endojack</a:t>
            </a:r>
            <a:r>
              <a:rPr lang="fr-FR" sz="2400" dirty="0" smtClean="0"/>
              <a:t> présente de nombreux atouts :</a:t>
            </a:r>
          </a:p>
          <a:p>
            <a:pPr lvl="1"/>
            <a:r>
              <a:rPr lang="fr-FR" sz="1800" dirty="0" smtClean="0"/>
              <a:t>Pas d’assemblage à faire avant utilisation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facile d’utilisation</a:t>
            </a:r>
          </a:p>
          <a:p>
            <a:pPr lvl="1"/>
            <a:r>
              <a:rPr lang="fr-FR" sz="1800" dirty="0" smtClean="0"/>
              <a:t>A usage unique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pas de risque de contamination</a:t>
            </a:r>
          </a:p>
          <a:p>
            <a:pPr lvl="1"/>
            <a:r>
              <a:rPr lang="fr-FR" sz="1800" dirty="0" smtClean="0"/>
              <a:t>Léger</a:t>
            </a:r>
          </a:p>
          <a:p>
            <a:pPr lvl="1"/>
            <a:r>
              <a:rPr lang="fr-FR" sz="1800" dirty="0" smtClean="0"/>
              <a:t>Très bonne fixation de l’utérus via ballonnet</a:t>
            </a:r>
          </a:p>
          <a:p>
            <a:pPr lvl="1"/>
            <a:r>
              <a:rPr lang="fr-FR" sz="1800" dirty="0"/>
              <a:t>Poignée rotative </a:t>
            </a:r>
            <a:r>
              <a:rPr lang="fr-FR" sz="1800" dirty="0" smtClean="0"/>
              <a:t>blocable avec </a:t>
            </a:r>
            <a:r>
              <a:rPr lang="fr-FR" sz="1800" b="1" dirty="0" smtClean="0"/>
              <a:t>marquage pour le sens de rotation</a:t>
            </a:r>
            <a:r>
              <a:rPr lang="fr-FR" sz="1800" dirty="0" smtClean="0"/>
              <a:t> </a:t>
            </a:r>
            <a:endParaRPr lang="fr-FR" sz="1800" dirty="0"/>
          </a:p>
          <a:p>
            <a:pPr lvl="1"/>
            <a:r>
              <a:rPr lang="fr-FR" sz="1800" dirty="0" smtClean="0"/>
              <a:t>Ajustement facile de la longueur de l’embout du manipulateur</a:t>
            </a:r>
          </a:p>
          <a:p>
            <a:pPr lvl="1"/>
            <a:r>
              <a:rPr lang="fr-FR" sz="1800" dirty="0" smtClean="0"/>
              <a:t>Embout </a:t>
            </a:r>
            <a:r>
              <a:rPr lang="fr-FR" sz="1800" dirty="0" err="1" smtClean="0"/>
              <a:t>atraumatique</a:t>
            </a:r>
            <a:r>
              <a:rPr lang="fr-FR" sz="1800" dirty="0" smtClean="0"/>
              <a:t> et résistant (</a:t>
            </a:r>
            <a:r>
              <a:rPr lang="fr-FR" sz="1800" dirty="0" err="1" smtClean="0"/>
              <a:t>stainless</a:t>
            </a:r>
            <a:r>
              <a:rPr lang="fr-FR" sz="1800" dirty="0"/>
              <a:t> </a:t>
            </a:r>
            <a:r>
              <a:rPr lang="fr-FR" sz="1800" dirty="0" err="1" smtClean="0"/>
              <a:t>steal</a:t>
            </a:r>
            <a:r>
              <a:rPr lang="fr-FR" sz="1800" dirty="0" smtClean="0"/>
              <a:t> dans l’embout)</a:t>
            </a:r>
          </a:p>
          <a:p>
            <a:pPr lvl="1"/>
            <a:r>
              <a:rPr lang="fr-FR" sz="1800" dirty="0" smtClean="0"/>
              <a:t>Présence d’une canule pour le test au bleu (perméabilité des trompes)</a:t>
            </a:r>
          </a:p>
          <a:p>
            <a:pPr lvl="1"/>
            <a:r>
              <a:rPr lang="fr-FR" sz="1800" dirty="0" smtClean="0"/>
              <a:t>Hystéromètre dilatateur inclus</a:t>
            </a:r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Endojack</a:t>
            </a:r>
            <a:r>
              <a:rPr lang="fr-FR" dirty="0" smtClean="0"/>
              <a:t> face a la concurrence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VECTEC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638870"/>
              </p:ext>
            </p:extLst>
          </p:nvPr>
        </p:nvGraphicFramePr>
        <p:xfrm>
          <a:off x="4207476" y="751726"/>
          <a:ext cx="4582511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228"/>
                <a:gridCol w="3157283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 </a:t>
                      </a:r>
                      <a:r>
                        <a:rPr lang="fr-FR" b="1" dirty="0" smtClean="0"/>
                        <a:t>Prix</a:t>
                      </a:r>
                      <a:r>
                        <a:rPr lang="fr-FR" dirty="0" smtClean="0"/>
                        <a:t> (22€ tarif</a:t>
                      </a:r>
                      <a:r>
                        <a:rPr lang="fr-FR" baseline="0" dirty="0" smtClean="0"/>
                        <a:t> groupement)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Fixation </a:t>
                      </a: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mauvaise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de l’utérus par aspiration (connexion au vide du bloc)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d’orientation de l’utérus </a:t>
                      </a:r>
                      <a:r>
                        <a:rPr lang="fr-FR" baseline="0" dirty="0" smtClean="0"/>
                        <a:t>et de possibilité de bloquer la position : obligation d’une aide opératoire 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Adaptateur de longueur de l’embout en pièce détaché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659858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Vectec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le CAUT60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107368" y="934646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7" y="9127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Résultat de recherche d'images pour &quot;vectec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0" y="2340815"/>
            <a:ext cx="3441988" cy="215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CLINICAL INNOVATIONS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265107"/>
              </p:ext>
            </p:extLst>
          </p:nvPr>
        </p:nvGraphicFramePr>
        <p:xfrm>
          <a:off x="4207476" y="1171940"/>
          <a:ext cx="4826796" cy="3747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580"/>
                <a:gridCol w="3633216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Les</a:t>
                      </a:r>
                      <a:endParaRPr lang="fr-FR" sz="1600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Prix 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(61€ prix CH)</a:t>
                      </a:r>
                      <a:endParaRPr lang="fr-FR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dirty="0" smtClean="0"/>
                        <a:t>Les</a:t>
                      </a:r>
                      <a:r>
                        <a:rPr lang="fr-FR" sz="1600" baseline="0" dirty="0" smtClean="0"/>
                        <a:t> deux tubulures ne sont pas intégrés dans le manipulateur : gêne lors des rotations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Pas de blocage de positionnement possible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Adaptateur de longueur de l’embout en pièce détaché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Rétroversion à 120° change l’aspect de l’anatomie (trop prononcée) rendant le geste opératoire compliquée.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Clinical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innovations propose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Clearview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000043" y="136335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6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clearview manipulateu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7"/>
          <a:stretch/>
        </p:blipFill>
        <p:spPr bwMode="auto">
          <a:xfrm>
            <a:off x="389112" y="2099561"/>
            <a:ext cx="3371737" cy="27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ésultat de recherche d'images pour &quot;cooper surgical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413">
            <a:off x="993949" y="1780103"/>
            <a:ext cx="1986015" cy="34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COOPER SURGICAL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212724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Disponible avec la coupole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smtClean="0"/>
                        <a:t>Assemblage </a:t>
                      </a:r>
                      <a:r>
                        <a:rPr lang="fr-FR" baseline="0" dirty="0" smtClean="0"/>
                        <a:t>à faire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Gestion en stock des 6 embouts disponibles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5644" y="1187917"/>
            <a:ext cx="4221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Cooper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surgical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Rumi</a:t>
            </a:r>
            <a:r>
              <a:rPr lang="fr-FR" sz="2000" smtClean="0">
                <a:latin typeface="Roboto Condensed" pitchFamily="2" charset="0"/>
                <a:ea typeface="Roboto Condensed" pitchFamily="2" charset="0"/>
              </a:rPr>
              <a:t> II,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un manipulateur semi-réutilisable (seul l’embout est jetable)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ésultat de recherche d'images pour &quot;vcare dx plus conme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6909" y="1498513"/>
            <a:ext cx="3536049" cy="35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CONMED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247731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Adaptation facile de la longueur de l’embout.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Disponible avec la coupole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d’orientation de l’utérus </a:t>
                      </a:r>
                      <a:r>
                        <a:rPr lang="fr-FR" baseline="0" dirty="0" smtClean="0"/>
                        <a:t>et de possibilité de bloquer la position : obligation d’une aide opératoire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Conmed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VCare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DX Plus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7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UTAH MEDICAL PRODUCTS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7980" y="1695748"/>
            <a:ext cx="4513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Utah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medical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products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Lumin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qui est globalement identique à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EndoJack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Les seules différences sont :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Embout distal qui est en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stainless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steal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La forme de la poignée et le mécanisme de déplacement de l’embout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8" name="Image 7" descr="Résultat de recherche d'images pour &quot;uterin manipulator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74" y="1427365"/>
            <a:ext cx="2783536" cy="2783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6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Canule de </a:t>
            </a:r>
            <a:r>
              <a:rPr lang="fr-FR" dirty="0" err="1" smtClean="0"/>
              <a:t>Spackman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56032" y="1212301"/>
            <a:ext cx="8516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Roboto Condensed" pitchFamily="2" charset="0"/>
                <a:ea typeface="Roboto Condensed" pitchFamily="2" charset="0"/>
              </a:rPr>
              <a:t>A savoir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, les canules de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Spackman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peuvent être utilisées pour la manipulation de l’utérus. Ce sont des manipulateurs utérins « light ». </a:t>
            </a: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Il n’y a pas de fixation de l’utérus donc sa manipulation est moins aisée : une aide opératoire est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indispensable !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Elles permettent surtout l’injection de liquide dans l’utérus.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122" name="Picture 2" descr="Résultat de recherche d'images pour &quot;canule spackma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3" y="2815382"/>
            <a:ext cx="5589157" cy="13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45189" y="3068944"/>
            <a:ext cx="283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Roboto Condensed" pitchFamily="2" charset="0"/>
                <a:ea typeface="Roboto Condensed" pitchFamily="2" charset="0"/>
              </a:rPr>
              <a:t>Il y a de très nombreux fournisseurs !!</a:t>
            </a:r>
            <a:endParaRPr lang="fr-FR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9942" y="4064306"/>
            <a:ext cx="851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Et les </a:t>
            </a:r>
            <a:r>
              <a:rPr lang="fr-FR" sz="2000" b="1" dirty="0" smtClean="0">
                <a:latin typeface="Roboto Condensed" pitchFamily="2" charset="0"/>
                <a:ea typeface="Roboto Condensed" pitchFamily="2" charset="0"/>
              </a:rPr>
              <a:t>hystéromètres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peuvent égerment être utilisés pour manipuler l’utérus, avec des compresses et des pinces de Pozzi pour maintenir le tout. 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3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ésultat de recherche d'images pour &quot;richard wolf uterine manipulato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1" b="26384"/>
          <a:stretch/>
        </p:blipFill>
        <p:spPr bwMode="auto">
          <a:xfrm>
            <a:off x="4081399" y="3503101"/>
            <a:ext cx="5062601" cy="13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Manipulateurs utérins réutilisables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08431" y="1176940"/>
            <a:ext cx="82783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Roboto Condensed" pitchFamily="2" charset="0"/>
                <a:ea typeface="Roboto Condensed" pitchFamily="2" charset="0"/>
              </a:rPr>
              <a:t>A savoir également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la présence sur le marché de manipulateurs utérins réutilisables. Cependant ceux-ci sont de manière générale, compliqué à assembler et difficile d’utilisation, ce qui entraîne un plus long temps opératoire au bloc. </a:t>
            </a: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En plus du coût généré par ce temps opératoire plus long, le coût à l’achat et de stérilisation rendent le produit peu attractif économiquement également.</a:t>
            </a:r>
          </a:p>
          <a:p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Les deux principaux fournisseurs sont : </a:t>
            </a:r>
          </a:p>
          <a:p>
            <a:pPr marL="342900" indent="-342900">
              <a:buFontTx/>
              <a:buChar char="-"/>
            </a:pP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(7 différents modèles)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Richard Wolf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Comment utiliser </a:t>
            </a:r>
            <a:r>
              <a:rPr lang="fr-FR" dirty="0" err="1" smtClean="0"/>
              <a:t>Endojack</a:t>
            </a:r>
            <a:r>
              <a:rPr lang="fr-FR" dirty="0" smtClean="0"/>
              <a:t>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indications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2202" y="1343321"/>
            <a:ext cx="8292134" cy="3494150"/>
          </a:xfrm>
        </p:spPr>
        <p:txBody>
          <a:bodyPr>
            <a:normAutofit/>
          </a:bodyPr>
          <a:lstStyle/>
          <a:p>
            <a:r>
              <a:rPr lang="fr-FR" sz="2400" u="sng" dirty="0" smtClean="0"/>
              <a:t>Pathologies</a:t>
            </a:r>
            <a:r>
              <a:rPr lang="fr-FR" sz="2400" dirty="0" smtClean="0"/>
              <a:t> : </a:t>
            </a:r>
          </a:p>
          <a:p>
            <a:pPr lvl="1"/>
            <a:r>
              <a:rPr lang="fr-FR" sz="2000" dirty="0" smtClean="0"/>
              <a:t>Stérilisation tubaire</a:t>
            </a:r>
            <a:endParaRPr lang="fr-FR" sz="2000" dirty="0"/>
          </a:p>
          <a:p>
            <a:pPr lvl="1"/>
            <a:r>
              <a:rPr lang="fr-FR" sz="2000" dirty="0" smtClean="0"/>
              <a:t>Myomectomie</a:t>
            </a:r>
          </a:p>
          <a:p>
            <a:pPr lvl="1"/>
            <a:r>
              <a:rPr lang="fr-FR" sz="2000" dirty="0" err="1" smtClean="0"/>
              <a:t>Kystectomie</a:t>
            </a:r>
            <a:endParaRPr lang="fr-FR" sz="2000" dirty="0" smtClean="0"/>
          </a:p>
          <a:p>
            <a:pPr lvl="1"/>
            <a:r>
              <a:rPr lang="fr-FR" sz="2000" dirty="0" smtClean="0"/>
              <a:t>Laparoscopie diagnostique</a:t>
            </a:r>
          </a:p>
          <a:p>
            <a:pPr lvl="1"/>
            <a:r>
              <a:rPr lang="fr-FR" sz="2000" dirty="0" err="1" smtClean="0"/>
              <a:t>Chromoperturbation</a:t>
            </a:r>
            <a:endParaRPr lang="fr-FR" sz="2000" dirty="0"/>
          </a:p>
          <a:p>
            <a:pPr lvl="1"/>
            <a:r>
              <a:rPr lang="fr-FR" sz="2000" dirty="0"/>
              <a:t>Traitement de </a:t>
            </a:r>
            <a:r>
              <a:rPr lang="fr-FR" sz="2000" dirty="0" smtClean="0"/>
              <a:t>l'endométriose</a:t>
            </a:r>
          </a:p>
          <a:p>
            <a:pPr lvl="1"/>
            <a:r>
              <a:rPr lang="fr-FR" sz="2000" dirty="0" err="1" smtClean="0"/>
              <a:t>Promontofixation</a:t>
            </a:r>
            <a:endParaRPr lang="fr-FR" sz="2000" dirty="0"/>
          </a:p>
          <a:p>
            <a:pPr lvl="1"/>
            <a:r>
              <a:rPr lang="fr-FR" sz="2000" dirty="0" smtClean="0"/>
              <a:t>Hystérectomie </a:t>
            </a:r>
            <a:r>
              <a:rPr lang="fr-FR" sz="2000" dirty="0"/>
              <a:t>subtotale 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Instructions d’utilisations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73614"/>
            <a:ext cx="8292134" cy="3690994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 smtClean="0"/>
              <a:t>Ouvrir le packaging du manipulateur utérin.</a:t>
            </a:r>
          </a:p>
          <a:p>
            <a:r>
              <a:rPr lang="fr-FR" sz="2400" dirty="0" smtClean="0"/>
              <a:t>Utiliser l’hystéromètre dilatateur pour dilater le col de l’utérus et mesurer la profondeur de l’utérus.</a:t>
            </a:r>
          </a:p>
          <a:p>
            <a:r>
              <a:rPr lang="fr-FR" sz="2400" dirty="0" smtClean="0"/>
              <a:t>Modifier la longueur de l’embout du manipulateur si besoin.</a:t>
            </a:r>
          </a:p>
          <a:p>
            <a:r>
              <a:rPr lang="fr-FR" sz="2400" dirty="0" smtClean="0"/>
              <a:t>Insérer entièrement l’embout du manipulateur dans la cavité utérine. La poignée doit être orientée vers le haut.</a:t>
            </a:r>
          </a:p>
          <a:p>
            <a:r>
              <a:rPr lang="fr-FR" sz="2400" dirty="0"/>
              <a:t>Injecter 10 cc de </a:t>
            </a:r>
            <a:r>
              <a:rPr lang="fr-FR" sz="2400" dirty="0" smtClean="0"/>
              <a:t>sérum </a:t>
            </a:r>
            <a:r>
              <a:rPr lang="fr-FR" sz="2400" dirty="0"/>
              <a:t>physiologique à </a:t>
            </a:r>
            <a:r>
              <a:rPr lang="fr-FR" sz="2400" dirty="0" smtClean="0"/>
              <a:t>l’aide de la seringue fournie pour gonfler le ballonnet. Vérifier la bonne fixation du manipulateur. </a:t>
            </a:r>
          </a:p>
          <a:p>
            <a:r>
              <a:rPr lang="fr-FR" sz="2400" dirty="0" smtClean="0"/>
              <a:t>Tourner la poignée pour réaliser une antéversion ou une rétroversion de l’utérus. </a:t>
            </a:r>
            <a:r>
              <a:rPr lang="fr-FR" sz="2400" dirty="0"/>
              <a:t>Bloquer cette position </a:t>
            </a:r>
            <a:r>
              <a:rPr lang="fr-FR" sz="2400" dirty="0" smtClean="0"/>
              <a:t>si besoin.</a:t>
            </a:r>
          </a:p>
          <a:p>
            <a:r>
              <a:rPr lang="fr-FR" sz="2400" dirty="0" smtClean="0"/>
              <a:t>Utiliser la tubulure bleu pour réaliser le test au bleu si besoin.</a:t>
            </a:r>
          </a:p>
        </p:txBody>
      </p:sp>
    </p:spTree>
    <p:extLst>
      <p:ext uri="{BB962C8B-B14F-4D97-AF65-F5344CB8AC3E}">
        <p14:creationId xmlns:p14="http://schemas.microsoft.com/office/powerpoint/2010/main" val="37407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1538</TotalTime>
  <Words>673</Words>
  <Application>Microsoft Office PowerPoint</Application>
  <PresentationFormat>Affichage à l'écran (16:9)</PresentationFormat>
  <Paragraphs>109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Franklin Gothic Book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Endojack</vt:lpstr>
      <vt:lpstr>Présentation D’Endojack</vt:lpstr>
      <vt:lpstr>Un manipulateur utérin stérile à usage unique</vt:lpstr>
      <vt:lpstr>Les points forts</vt:lpstr>
      <vt:lpstr>Endojack face a la concurrence</vt:lpstr>
      <vt:lpstr>VECTEC</vt:lpstr>
      <vt:lpstr>CLINICAL INNOVATIONS</vt:lpstr>
      <vt:lpstr>COOPER SURGICAL</vt:lpstr>
      <vt:lpstr>CONMED</vt:lpstr>
      <vt:lpstr>UTAH MEDICAL PRODUCTS</vt:lpstr>
      <vt:lpstr>Canule de Spackman</vt:lpstr>
      <vt:lpstr>Manipulateurs utérins réutilisables</vt:lpstr>
      <vt:lpstr>Comment utiliser Endojack ?</vt:lpstr>
      <vt:lpstr>Les indications</vt:lpstr>
      <vt:lpstr>Instructions d’utilisations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Elisa Migny</cp:lastModifiedBy>
  <cp:revision>199</cp:revision>
  <dcterms:created xsi:type="dcterms:W3CDTF">2017-05-24T08:43:04Z</dcterms:created>
  <dcterms:modified xsi:type="dcterms:W3CDTF">2018-08-08T14:15:52Z</dcterms:modified>
</cp:coreProperties>
</file>