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62" r:id="rId3"/>
    <p:sldId id="264" r:id="rId4"/>
    <p:sldId id="271" r:id="rId5"/>
    <p:sldId id="263" r:id="rId6"/>
    <p:sldId id="265" r:id="rId7"/>
    <p:sldId id="283" r:id="rId8"/>
    <p:sldId id="284" r:id="rId9"/>
    <p:sldId id="286" r:id="rId10"/>
    <p:sldId id="285" r:id="rId11"/>
    <p:sldId id="287" r:id="rId12"/>
    <p:sldId id="289" r:id="rId13"/>
    <p:sldId id="272" r:id="rId14"/>
    <p:sldId id="273" r:id="rId15"/>
    <p:sldId id="275" r:id="rId16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000E"/>
    <a:srgbClr val="8F467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4695" autoAdjust="0"/>
  </p:normalViewPr>
  <p:slideViewPr>
    <p:cSldViewPr snapToGrid="0" snapToObjects="1">
      <p:cViewPr varScale="1">
        <p:scale>
          <a:sx n="79" d="100"/>
          <a:sy n="79" d="100"/>
        </p:scale>
        <p:origin x="102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1C703-7154-4081-A362-2754B5BEDBCA}" type="datetimeFigureOut">
              <a:rPr lang="fr-FR" smtClean="0"/>
              <a:t>12/07/2018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D0E02-18FD-4B6C-8F19-45DC4D42F8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06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985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731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29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smtClean="0"/>
              <a:t>Système pour épreuve au bleu seulement</a:t>
            </a:r>
            <a:r>
              <a:rPr lang="fr-FR" b="1" baseline="0" dirty="0" smtClean="0"/>
              <a:t> !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053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182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088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smtClean="0"/>
              <a:t>Prix</a:t>
            </a:r>
            <a:r>
              <a:rPr lang="fr-FR" b="1" baseline="0" dirty="0" smtClean="0"/>
              <a:t> ?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166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smtClean="0"/>
              <a:t>Prix ?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52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8140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519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184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Hystérectomie subtotale ou totale sans solution pour la découpe</a:t>
            </a:r>
          </a:p>
          <a:p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999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Parler de la possibilité de faire des essais mixant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ReseCare</a:t>
            </a:r>
            <a:r>
              <a:rPr lang="fr-FR" baseline="0" dirty="0" smtClean="0"/>
              <a:t> &amp; </a:t>
            </a:r>
            <a:r>
              <a:rPr lang="fr-FR" baseline="0" dirty="0" err="1" smtClean="0"/>
              <a:t>EasyCare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0E02-18FD-4B6C-8F19-45DC4D42F8C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242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61586"/>
            <a:ext cx="8229600" cy="857250"/>
          </a:xfrm>
        </p:spPr>
        <p:txBody>
          <a:bodyPr/>
          <a:lstStyle>
            <a:lvl1pPr>
              <a:defRPr b="1" i="0">
                <a:solidFill>
                  <a:srgbClr val="2B000E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2"/>
            <a:ext cx="8229600" cy="63587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8F467F"/>
                </a:solidFill>
                <a:latin typeface="Roboto Condense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5" y="401749"/>
            <a:ext cx="2114000" cy="2079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alphaModFix amt="2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9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05979"/>
            <a:ext cx="7715199" cy="857250"/>
          </a:xfrm>
        </p:spPr>
        <p:txBody>
          <a:bodyPr/>
          <a:lstStyle>
            <a:lvl1pPr algn="l">
              <a:defRPr b="1" i="0">
                <a:solidFill>
                  <a:srgbClr val="8F467F"/>
                </a:solidFill>
                <a:latin typeface="Roboto Condensed"/>
                <a:cs typeface="Roboto Condensed Bol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34" y="1372790"/>
            <a:ext cx="8229600" cy="3377769"/>
          </a:xfrm>
        </p:spPr>
        <p:txBody>
          <a:bodyPr/>
          <a:lstStyle>
            <a:lvl1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1pPr>
            <a:lvl2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2pPr>
            <a:lvl3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3pPr>
            <a:lvl4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4pPr>
            <a:lvl5pPr>
              <a:defRPr>
                <a:solidFill>
                  <a:srgbClr val="2B000E"/>
                </a:solidFill>
                <a:latin typeface="Roboto Condensed Regular"/>
                <a:cs typeface="Roboto Condensed Regular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12/07/2018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/>
          <a:srcRect l="33806" t="-74" r="30599" b="64062"/>
          <a:stretch/>
        </p:blipFill>
        <p:spPr>
          <a:xfrm>
            <a:off x="439200" y="463635"/>
            <a:ext cx="457200" cy="4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8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rgbClr val="8F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782053" y="1374437"/>
            <a:ext cx="8932594" cy="58667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5871" y="3305176"/>
            <a:ext cx="7178841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15871" y="2180035"/>
            <a:ext cx="7178842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6023" y="3414218"/>
            <a:ext cx="559190" cy="5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6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12/07/2018</a:t>
            </a:fld>
            <a:endParaRPr lang="fr-FR"/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9" name="Connecteur droit 18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3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12/07/2018</a:t>
            </a:fld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56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rgbClr val="8F467F"/>
                </a:solidFill>
                <a:latin typeface="Roboto Condensed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272659"/>
          </a:xfrm>
        </p:spPr>
        <p:txBody>
          <a:bodyPr/>
          <a:lstStyle>
            <a:lvl1pPr>
              <a:defRPr sz="3200" b="0" i="0">
                <a:solidFill>
                  <a:srgbClr val="2B000E"/>
                </a:solidFill>
                <a:latin typeface="Roboto Condensed"/>
              </a:defRPr>
            </a:lvl1pPr>
            <a:lvl2pPr>
              <a:defRPr sz="2800" b="0" i="0">
                <a:solidFill>
                  <a:srgbClr val="2B000E"/>
                </a:solidFill>
                <a:latin typeface="Roboto Condensed"/>
              </a:defRPr>
            </a:lvl2pPr>
            <a:lvl3pPr>
              <a:defRPr sz="2400" b="0" i="0">
                <a:solidFill>
                  <a:srgbClr val="2B000E"/>
                </a:solidFill>
                <a:latin typeface="Roboto Condensed"/>
              </a:defRPr>
            </a:lvl3pPr>
            <a:lvl4pPr>
              <a:defRPr sz="2000" b="0" i="0">
                <a:solidFill>
                  <a:srgbClr val="2B000E"/>
                </a:solidFill>
                <a:latin typeface="Roboto Condensed"/>
              </a:defRPr>
            </a:lvl4pPr>
            <a:lvl5pPr>
              <a:defRPr sz="2000" b="0" i="0">
                <a:solidFill>
                  <a:srgbClr val="2B000E"/>
                </a:solidFill>
                <a:latin typeface="Roboto Condensed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401121"/>
          </a:xfrm>
        </p:spPr>
        <p:txBody>
          <a:bodyPr/>
          <a:lstStyle>
            <a:lvl1pPr marL="0" indent="0">
              <a:buNone/>
              <a:defRPr sz="1400">
                <a:solidFill>
                  <a:srgbClr val="2B000E"/>
                </a:solidFill>
                <a:latin typeface="Roboto Condensed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12/07/2018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7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465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12/07/2018</a:t>
            </a:fld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4830929"/>
            <a:ext cx="2133600" cy="210177"/>
          </a:xfrm>
        </p:spPr>
        <p:txBody>
          <a:bodyPr/>
          <a:lstStyle>
            <a:lvl1pPr>
              <a:defRPr sz="1000" b="0" i="0">
                <a:latin typeface="Roboto Condensed Light"/>
                <a:cs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990" y="4601821"/>
            <a:ext cx="493261" cy="485108"/>
          </a:xfrm>
          <a:prstGeom prst="rect">
            <a:avLst/>
          </a:prstGeom>
        </p:spPr>
      </p:pic>
      <p:cxnSp>
        <p:nvCxnSpPr>
          <p:cNvPr id="21" name="Connecteur droit 20"/>
          <p:cNvCxnSpPr/>
          <p:nvPr userDrawn="1"/>
        </p:nvCxnSpPr>
        <p:spPr>
          <a:xfrm>
            <a:off x="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4875600" y="4830930"/>
            <a:ext cx="4268400" cy="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9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CE775227-DFC4-FD43-93B1-829BAD585D88}" type="datetimeFigureOut">
              <a:rPr lang="fr-FR" smtClean="0"/>
              <a:pPr/>
              <a:t>12/07/2018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Roboto Condensed Light"/>
              </a:defRPr>
            </a:lvl1pPr>
          </a:lstStyle>
          <a:p>
            <a:fld id="{B53846FA-3D10-2440-B76C-BB5A3A0C55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8F467F"/>
          </a:solidFill>
          <a:latin typeface="Roboto Condense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2B000E"/>
          </a:solidFill>
          <a:latin typeface="Roboto Condense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B000E"/>
          </a:solidFill>
          <a:latin typeface="Roboto Condense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B000E"/>
          </a:solidFill>
          <a:latin typeface="Roboto Condense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B000E"/>
          </a:solidFill>
          <a:latin typeface="Roboto Condense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Endojack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7200" y="3805431"/>
            <a:ext cx="8229600" cy="950923"/>
          </a:xfrm>
        </p:spPr>
        <p:txBody>
          <a:bodyPr>
            <a:noAutofit/>
          </a:bodyPr>
          <a:lstStyle/>
          <a:p>
            <a:r>
              <a:rPr lang="fr-FR" dirty="0" smtClean="0"/>
              <a:t>Le manipulateur utérin malin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93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D’</a:t>
            </a:r>
            <a:r>
              <a:rPr lang="fr-FR" dirty="0" err="1" smtClean="0"/>
              <a:t>Endojack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40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971600" y="1553529"/>
            <a:ext cx="6225239" cy="272366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300" dirty="0" smtClean="0"/>
              <a:t>Un manipulateur utérin stérile à usage unique</a:t>
            </a:r>
            <a:endParaRPr lang="fr-FR" sz="3300" dirty="0"/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7124164" y="3705417"/>
            <a:ext cx="1731264" cy="1060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Ballonnet de fixation</a:t>
            </a:r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6453604" y="3540825"/>
            <a:ext cx="585216" cy="3291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5847052" y="3705417"/>
            <a:ext cx="310896" cy="4504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contenu 2"/>
          <p:cNvSpPr txBox="1">
            <a:spLocks/>
          </p:cNvSpPr>
          <p:nvPr/>
        </p:nvSpPr>
        <p:spPr>
          <a:xfrm>
            <a:off x="4806160" y="3943069"/>
            <a:ext cx="2081784" cy="1286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Embout </a:t>
            </a:r>
            <a:r>
              <a:rPr lang="fr-FR" sz="1800" dirty="0" err="1" smtClean="0"/>
              <a:t>atraumatique</a:t>
            </a:r>
            <a:r>
              <a:rPr lang="fr-FR" sz="1800" dirty="0" smtClean="0"/>
              <a:t> pour éviter les perforations</a:t>
            </a:r>
          </a:p>
        </p:txBody>
      </p:sp>
      <p:cxnSp>
        <p:nvCxnSpPr>
          <p:cNvPr id="17" name="Connecteur droit avec flèche 16"/>
          <p:cNvCxnSpPr/>
          <p:nvPr/>
        </p:nvCxnSpPr>
        <p:spPr>
          <a:xfrm flipH="1">
            <a:off x="6642581" y="2413065"/>
            <a:ext cx="310895" cy="5295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contenu 2"/>
          <p:cNvSpPr txBox="1">
            <a:spLocks/>
          </p:cNvSpPr>
          <p:nvPr/>
        </p:nvSpPr>
        <p:spPr>
          <a:xfrm>
            <a:off x="6261803" y="1375500"/>
            <a:ext cx="2673339" cy="1141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Module pour changer la longueur de l’embout de 1 cm</a:t>
            </a:r>
          </a:p>
        </p:txBody>
      </p:sp>
      <p:cxnSp>
        <p:nvCxnSpPr>
          <p:cNvPr id="21" name="Connecteur droit avec flèche 20"/>
          <p:cNvCxnSpPr/>
          <p:nvPr/>
        </p:nvCxnSpPr>
        <p:spPr>
          <a:xfrm flipV="1">
            <a:off x="3350367" y="3686190"/>
            <a:ext cx="166686" cy="5909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space réservé du contenu 2"/>
          <p:cNvSpPr txBox="1">
            <a:spLocks/>
          </p:cNvSpPr>
          <p:nvPr/>
        </p:nvSpPr>
        <p:spPr>
          <a:xfrm>
            <a:off x="2484735" y="4277189"/>
            <a:ext cx="1731264" cy="1060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Hystéromètre dilatateur</a:t>
            </a:r>
          </a:p>
        </p:txBody>
      </p:sp>
      <p:cxnSp>
        <p:nvCxnSpPr>
          <p:cNvPr id="24" name="Connecteur droit avec flèche 23"/>
          <p:cNvCxnSpPr/>
          <p:nvPr/>
        </p:nvCxnSpPr>
        <p:spPr>
          <a:xfrm>
            <a:off x="2186404" y="2695512"/>
            <a:ext cx="685240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space réservé du contenu 2"/>
          <p:cNvSpPr txBox="1">
            <a:spLocks/>
          </p:cNvSpPr>
          <p:nvPr/>
        </p:nvSpPr>
        <p:spPr>
          <a:xfrm>
            <a:off x="410238" y="2047402"/>
            <a:ext cx="2451836" cy="1268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Poignée pour antéversion ou rétroversion de l’utérus</a:t>
            </a:r>
          </a:p>
        </p:txBody>
      </p:sp>
      <p:cxnSp>
        <p:nvCxnSpPr>
          <p:cNvPr id="29" name="Connecteur droit avec flèche 28"/>
          <p:cNvCxnSpPr/>
          <p:nvPr/>
        </p:nvCxnSpPr>
        <p:spPr>
          <a:xfrm flipV="1">
            <a:off x="1020368" y="3601371"/>
            <a:ext cx="453426" cy="5545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space réservé du contenu 2"/>
          <p:cNvSpPr txBox="1">
            <a:spLocks/>
          </p:cNvSpPr>
          <p:nvPr/>
        </p:nvSpPr>
        <p:spPr>
          <a:xfrm>
            <a:off x="251411" y="4168278"/>
            <a:ext cx="1809849" cy="631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Seringue de10cc incluse</a:t>
            </a:r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2529024" y="1641398"/>
            <a:ext cx="737009" cy="3048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contenu 2"/>
          <p:cNvSpPr txBox="1">
            <a:spLocks/>
          </p:cNvSpPr>
          <p:nvPr/>
        </p:nvSpPr>
        <p:spPr>
          <a:xfrm>
            <a:off x="899959" y="1111085"/>
            <a:ext cx="2527223" cy="6316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Système de blocage de la position </a:t>
            </a:r>
          </a:p>
        </p:txBody>
      </p:sp>
      <p:cxnSp>
        <p:nvCxnSpPr>
          <p:cNvPr id="38" name="Connecteur droit avec flèche 37"/>
          <p:cNvCxnSpPr/>
          <p:nvPr/>
        </p:nvCxnSpPr>
        <p:spPr>
          <a:xfrm flipH="1">
            <a:off x="3846326" y="1656210"/>
            <a:ext cx="97212" cy="4238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space réservé du contenu 2"/>
          <p:cNvSpPr txBox="1">
            <a:spLocks/>
          </p:cNvSpPr>
          <p:nvPr/>
        </p:nvSpPr>
        <p:spPr>
          <a:xfrm>
            <a:off x="3787277" y="991951"/>
            <a:ext cx="2037765" cy="755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B000E"/>
                </a:solidFill>
                <a:latin typeface="Roboto Condensed Regular"/>
                <a:ea typeface="+mn-ea"/>
                <a:cs typeface="Roboto Condensed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Tubulure pour l’épreuve au bleu</a:t>
            </a:r>
          </a:p>
        </p:txBody>
      </p:sp>
    </p:spTree>
    <p:extLst>
      <p:ext uri="{BB962C8B-B14F-4D97-AF65-F5344CB8AC3E}">
        <p14:creationId xmlns:p14="http://schemas.microsoft.com/office/powerpoint/2010/main" val="302713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4855678" y="106464"/>
            <a:ext cx="3910368" cy="130093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points forts</a:t>
            </a:r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371066" y="1407399"/>
            <a:ext cx="8315733" cy="36157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dirty="0" err="1" smtClean="0"/>
              <a:t>Endojack</a:t>
            </a:r>
            <a:r>
              <a:rPr lang="fr-FR" sz="2400" dirty="0" smtClean="0"/>
              <a:t> présente de nombreux atouts :</a:t>
            </a:r>
          </a:p>
          <a:p>
            <a:pPr lvl="1"/>
            <a:r>
              <a:rPr lang="fr-FR" sz="1800" dirty="0" smtClean="0"/>
              <a:t>Pas d’assemblage à faire avant utilisation </a:t>
            </a:r>
            <a:r>
              <a:rPr lang="fr-FR" sz="1800" dirty="0" smtClean="0">
                <a:sym typeface="Wingdings" panose="05000000000000000000" pitchFamily="2" charset="2"/>
              </a:rPr>
              <a:t></a:t>
            </a:r>
            <a:r>
              <a:rPr lang="fr-FR" sz="1800" dirty="0" smtClean="0"/>
              <a:t> facile d’utilisation</a:t>
            </a:r>
          </a:p>
          <a:p>
            <a:pPr lvl="1"/>
            <a:r>
              <a:rPr lang="fr-FR" sz="1800" dirty="0" smtClean="0"/>
              <a:t>A usage unique </a:t>
            </a:r>
            <a:r>
              <a:rPr lang="fr-FR" sz="1800" dirty="0" smtClean="0">
                <a:sym typeface="Wingdings" panose="05000000000000000000" pitchFamily="2" charset="2"/>
              </a:rPr>
              <a:t></a:t>
            </a:r>
            <a:r>
              <a:rPr lang="fr-FR" sz="1800" dirty="0" smtClean="0"/>
              <a:t> pas de risque de contamination</a:t>
            </a:r>
          </a:p>
          <a:p>
            <a:pPr lvl="1"/>
            <a:r>
              <a:rPr lang="fr-FR" sz="1800" dirty="0" smtClean="0"/>
              <a:t>Léger</a:t>
            </a:r>
          </a:p>
          <a:p>
            <a:pPr lvl="1"/>
            <a:r>
              <a:rPr lang="fr-FR" sz="1800" dirty="0" smtClean="0"/>
              <a:t>Très bonne fixation de l’utérus via ballonnet</a:t>
            </a:r>
          </a:p>
          <a:p>
            <a:pPr lvl="1"/>
            <a:r>
              <a:rPr lang="fr-FR" sz="1800" dirty="0"/>
              <a:t>Poignée rotative </a:t>
            </a:r>
            <a:r>
              <a:rPr lang="fr-FR" sz="1800" dirty="0" err="1" smtClean="0"/>
              <a:t>bloquable</a:t>
            </a:r>
            <a:r>
              <a:rPr lang="fr-FR" sz="1800" dirty="0" smtClean="0"/>
              <a:t> avec </a:t>
            </a:r>
            <a:r>
              <a:rPr lang="fr-FR" sz="1800" b="1" dirty="0" smtClean="0"/>
              <a:t>marquage pour le sens de rotation</a:t>
            </a:r>
            <a:r>
              <a:rPr lang="fr-FR" sz="1800" dirty="0" smtClean="0"/>
              <a:t> </a:t>
            </a:r>
            <a:endParaRPr lang="fr-FR" sz="1800" dirty="0"/>
          </a:p>
          <a:p>
            <a:pPr lvl="1"/>
            <a:r>
              <a:rPr lang="fr-FR" sz="1800" dirty="0" smtClean="0"/>
              <a:t>Ajustement facile de la longueur de l’embout du manipulateur</a:t>
            </a:r>
          </a:p>
          <a:p>
            <a:pPr lvl="1"/>
            <a:r>
              <a:rPr lang="fr-FR" sz="1800" dirty="0" smtClean="0"/>
              <a:t>Embout </a:t>
            </a:r>
            <a:r>
              <a:rPr lang="fr-FR" sz="1800" dirty="0" err="1" smtClean="0"/>
              <a:t>atraumatique</a:t>
            </a:r>
            <a:r>
              <a:rPr lang="fr-FR" sz="1800" dirty="0" smtClean="0"/>
              <a:t> et résistant (</a:t>
            </a:r>
            <a:r>
              <a:rPr lang="fr-FR" sz="1800" dirty="0" err="1" smtClean="0"/>
              <a:t>stainless</a:t>
            </a:r>
            <a:r>
              <a:rPr lang="fr-FR" sz="1800" dirty="0"/>
              <a:t> </a:t>
            </a:r>
            <a:r>
              <a:rPr lang="fr-FR" sz="1800" dirty="0" err="1" smtClean="0"/>
              <a:t>steal</a:t>
            </a:r>
            <a:r>
              <a:rPr lang="fr-FR" sz="1800" dirty="0" smtClean="0"/>
              <a:t> dans l’embout)</a:t>
            </a:r>
          </a:p>
          <a:p>
            <a:pPr lvl="1"/>
            <a:r>
              <a:rPr lang="fr-FR" sz="1800" dirty="0" smtClean="0"/>
              <a:t>Présence d’une canule pour le test au bleu (perméabilité des trompes)</a:t>
            </a:r>
          </a:p>
          <a:p>
            <a:pPr lvl="1"/>
            <a:r>
              <a:rPr lang="fr-FR" sz="1800" dirty="0" smtClean="0"/>
              <a:t>Hystéromètre dilatateur inclus</a:t>
            </a:r>
          </a:p>
        </p:txBody>
      </p:sp>
    </p:spTree>
    <p:extLst>
      <p:ext uri="{BB962C8B-B14F-4D97-AF65-F5344CB8AC3E}">
        <p14:creationId xmlns:p14="http://schemas.microsoft.com/office/powerpoint/2010/main" val="110353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Endojack</a:t>
            </a:r>
            <a:r>
              <a:rPr lang="fr-FR" dirty="0" smtClean="0"/>
              <a:t> face a la concurrence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448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VECTEC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638870"/>
              </p:ext>
            </p:extLst>
          </p:nvPr>
        </p:nvGraphicFramePr>
        <p:xfrm>
          <a:off x="4207476" y="751726"/>
          <a:ext cx="4582511" cy="3747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228"/>
                <a:gridCol w="3157283"/>
              </a:tblGrid>
              <a:tr h="73032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</a:tr>
              <a:tr h="301680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 </a:t>
                      </a:r>
                      <a:r>
                        <a:rPr lang="fr-FR" b="1" dirty="0" smtClean="0"/>
                        <a:t>Prix</a:t>
                      </a:r>
                      <a:r>
                        <a:rPr lang="fr-FR" dirty="0" smtClean="0"/>
                        <a:t> (22€ tarif</a:t>
                      </a:r>
                      <a:r>
                        <a:rPr lang="fr-FR" baseline="0" dirty="0" smtClean="0"/>
                        <a:t> groupement)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b="0" baseline="0" dirty="0" smtClean="0">
                          <a:solidFill>
                            <a:srgbClr val="FF0000"/>
                          </a:solidFill>
                        </a:rPr>
                        <a:t>Fixation </a:t>
                      </a:r>
                      <a:r>
                        <a:rPr lang="fr-FR" b="1" baseline="0" dirty="0" smtClean="0">
                          <a:solidFill>
                            <a:srgbClr val="FF0000"/>
                          </a:solidFill>
                        </a:rPr>
                        <a:t>mauvaise</a:t>
                      </a:r>
                      <a:r>
                        <a:rPr lang="fr-FR" b="0" baseline="0" dirty="0" smtClean="0">
                          <a:solidFill>
                            <a:srgbClr val="FF0000"/>
                          </a:solidFill>
                        </a:rPr>
                        <a:t> de l’utérus par aspiration (connexion au vide du bloc)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Pas d’orientation de l’utérus </a:t>
                      </a:r>
                      <a:r>
                        <a:rPr lang="fr-FR" baseline="0" dirty="0" smtClean="0"/>
                        <a:t>et de possibilité de bloquer la position : obligation d’une aide opératoire 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 smtClean="0"/>
                        <a:t>Adaptateur de longueur de l’embout en pièce détaché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02164" y="1659858"/>
            <a:ext cx="354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Vectec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propose le MAUT60 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107368" y="934646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407197" y="912787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 descr="Résultat de recherche d'images pour &quot;vectec manipulateur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10" y="2340815"/>
            <a:ext cx="3441988" cy="2158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4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CLINICAL INNOVATIONS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265107"/>
              </p:ext>
            </p:extLst>
          </p:nvPr>
        </p:nvGraphicFramePr>
        <p:xfrm>
          <a:off x="4207476" y="1171940"/>
          <a:ext cx="4826796" cy="3747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580"/>
                <a:gridCol w="3633216"/>
              </a:tblGrid>
              <a:tr h="73032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Les</a:t>
                      </a:r>
                      <a:endParaRPr lang="fr-FR" sz="1600" dirty="0"/>
                    </a:p>
                  </a:txBody>
                  <a:tcPr anchor="ctr"/>
                </a:tc>
              </a:tr>
              <a:tr h="301680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600" b="1" baseline="0" dirty="0" smtClean="0">
                          <a:solidFill>
                            <a:srgbClr val="FF0000"/>
                          </a:solidFill>
                        </a:rPr>
                        <a:t>Prix </a:t>
                      </a:r>
                      <a:r>
                        <a:rPr lang="fr-FR" sz="1600" baseline="0" dirty="0" smtClean="0">
                          <a:solidFill>
                            <a:srgbClr val="FF0000"/>
                          </a:solidFill>
                        </a:rPr>
                        <a:t>(61€ prix CH)</a:t>
                      </a:r>
                      <a:endParaRPr lang="fr-FR" sz="160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dirty="0" smtClean="0"/>
                        <a:t>Les</a:t>
                      </a:r>
                      <a:r>
                        <a:rPr lang="fr-FR" sz="1600" baseline="0" dirty="0" smtClean="0"/>
                        <a:t> deux tubulures ne sont pas intégrés dans le manipulateur : gêne lors des rotations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baseline="0" dirty="0" smtClean="0"/>
                        <a:t>Pas de blocage de positionnement possible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baseline="0" dirty="0" smtClean="0"/>
                        <a:t>Adaptateur de longueur de l’embout en pièce détaché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sz="1600" baseline="0" dirty="0" smtClean="0"/>
                        <a:t>Rétroversion à 120° change l’aspect de l’anatomie (trop prononcée) rendant le geste opératoire compliquée.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02164" y="1391675"/>
            <a:ext cx="3545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Clinical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innovations propose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Clearview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000043" y="1363355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407196" y="1341628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 descr="Résultat de recherche d'images pour &quot;clearview manipulateur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7"/>
          <a:stretch/>
        </p:blipFill>
        <p:spPr bwMode="auto">
          <a:xfrm>
            <a:off x="389112" y="2099561"/>
            <a:ext cx="3371737" cy="279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06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ésultat de recherche d'images pour &quot;cooper surgical manipulateur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6413">
            <a:off x="993949" y="1780103"/>
            <a:ext cx="1986015" cy="344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COOPER SURGICAL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978499"/>
              </p:ext>
            </p:extLst>
          </p:nvPr>
        </p:nvGraphicFramePr>
        <p:xfrm>
          <a:off x="4572000" y="1319359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032"/>
                <a:gridCol w="2437955"/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Disponible avec la coupole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Pas d’épreuve au bleu possible</a:t>
                      </a:r>
                      <a:endParaRPr lang="fr-FR" baseline="0" dirty="0" smtClean="0"/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 smtClean="0"/>
                        <a:t>Assemblage à </a:t>
                      </a:r>
                      <a:r>
                        <a:rPr lang="fr-FR" baseline="0" dirty="0" smtClean="0"/>
                        <a:t>faire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baseline="0" dirty="0" smtClean="0"/>
                        <a:t>Gestion en stock des 6 embouts disponibles</a:t>
                      </a:r>
                      <a:endParaRPr lang="fr-FR" baseline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155644" y="1187917"/>
            <a:ext cx="42212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Cooper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surgical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propose le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Rumi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Aquilant, un manipulateur semi-réutilisable (seul l’embout est jetable) 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730083" y="1465142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13910" y="144602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49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ésultat de recherche d'images pour &quot;vcare dx plus conmed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6909" y="1498513"/>
            <a:ext cx="3536049" cy="353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CONMED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247731"/>
              </p:ext>
            </p:extLst>
          </p:nvPr>
        </p:nvGraphicFramePr>
        <p:xfrm>
          <a:off x="4572000" y="1319359"/>
          <a:ext cx="4217987" cy="3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032"/>
                <a:gridCol w="2437955"/>
              </a:tblGrid>
              <a:tr h="68808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Les</a:t>
                      </a:r>
                      <a:endParaRPr lang="fr-FR" dirty="0"/>
                    </a:p>
                  </a:txBody>
                  <a:tcPr anchor="ctr"/>
                </a:tc>
              </a:tr>
              <a:tr h="2842307"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Adaptation facile de la longueur de l’embout.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Disponible avec la coupole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fr-FR" dirty="0" smtClean="0"/>
                        <a:t>Pas d’orientation de l’utérus </a:t>
                      </a:r>
                      <a:r>
                        <a:rPr lang="fr-FR" baseline="0" dirty="0" smtClean="0"/>
                        <a:t>et de possibilité de bloquer la position : obligation d’une aide opératoire 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13586" y="1144570"/>
            <a:ext cx="4221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Conmed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propose 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le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VCare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DX Plus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: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730083" y="1465142"/>
            <a:ext cx="348343" cy="348343"/>
          </a:xfrm>
          <a:prstGeom prst="mathPlus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Moins 13"/>
          <p:cNvSpPr/>
          <p:nvPr/>
        </p:nvSpPr>
        <p:spPr>
          <a:xfrm>
            <a:off x="7813910" y="1446029"/>
            <a:ext cx="406713" cy="40121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78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UTAH MEDICAL PRODUCTS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57980" y="1695748"/>
            <a:ext cx="45138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Utah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medical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products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propose le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Lumin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qui est globalement identique à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EndoJack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.</a:t>
            </a:r>
          </a:p>
          <a:p>
            <a:endParaRPr lang="fr-FR" sz="2000" dirty="0" smtClean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Les seules différences sont :</a:t>
            </a:r>
          </a:p>
          <a:p>
            <a:pPr marL="342900" indent="-342900">
              <a:buFontTx/>
              <a:buChar char="-"/>
            </a:pP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Embout distal qui est en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stainless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steal</a:t>
            </a:r>
            <a:endParaRPr lang="fr-FR" sz="2000" dirty="0" smtClean="0">
              <a:latin typeface="Roboto Condensed" pitchFamily="2" charset="0"/>
              <a:ea typeface="Roboto Condensed" pitchFamily="2" charset="0"/>
            </a:endParaRPr>
          </a:p>
          <a:p>
            <a:pPr marL="342900" indent="-342900">
              <a:buFontTx/>
              <a:buChar char="-"/>
            </a:pP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La forme de la poignée et le mécanisme de déplacement de l’embout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8" name="Image 7" descr="Résultat de recherche d'images pour &quot;uterin manipulator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974" y="1427365"/>
            <a:ext cx="2783536" cy="2783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560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Canule de </a:t>
            </a:r>
            <a:r>
              <a:rPr lang="fr-FR" dirty="0" err="1" smtClean="0"/>
              <a:t>Spackman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56032" y="1212301"/>
            <a:ext cx="85161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Roboto Condensed" pitchFamily="2" charset="0"/>
                <a:ea typeface="Roboto Condensed" pitchFamily="2" charset="0"/>
              </a:rPr>
              <a:t>A savoir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, les canules de </a:t>
            </a: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Spackman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peuvent être utilisées pour la manipulation de l’utérus. Ce sont des manipulateurs utérins « light ». </a:t>
            </a:r>
          </a:p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Il n’y a pas de fixation de l’utérus donc sa manipulation est moins aisée : une aide opératoire est 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indispensable !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Elles permettent surtout l’injection de liquide dans l’utérus.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  <p:pic>
        <p:nvPicPr>
          <p:cNvPr id="5122" name="Picture 2" descr="Résultat de recherche d'images pour &quot;canule spackman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53" y="2815382"/>
            <a:ext cx="5589157" cy="138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45189" y="3068944"/>
            <a:ext cx="2838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Roboto Condensed" pitchFamily="2" charset="0"/>
                <a:ea typeface="Roboto Condensed" pitchFamily="2" charset="0"/>
              </a:rPr>
              <a:t>Il y a de très nombreux fournisseurs !!</a:t>
            </a:r>
            <a:endParaRPr lang="fr-FR" b="1" dirty="0"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19942" y="4064306"/>
            <a:ext cx="8516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Et les </a:t>
            </a:r>
            <a:r>
              <a:rPr lang="fr-FR" sz="2000" b="1" dirty="0" smtClean="0">
                <a:latin typeface="Roboto Condensed" pitchFamily="2" charset="0"/>
                <a:ea typeface="Roboto Condensed" pitchFamily="2" charset="0"/>
              </a:rPr>
              <a:t>hystéromètres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peuvent égerment être utilisés pour manipuler l’utérus, avec des compresses et des pinces de Pozzi pour maintenir le tout. </a:t>
            </a: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23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ésultat de recherche d'images pour &quot;richard wolf uterine manipulator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21" b="26384"/>
          <a:stretch/>
        </p:blipFill>
        <p:spPr bwMode="auto">
          <a:xfrm>
            <a:off x="4081399" y="3503101"/>
            <a:ext cx="5062601" cy="139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Manipulateurs utérins réutilisables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408431" y="1176940"/>
            <a:ext cx="82783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Roboto Condensed" pitchFamily="2" charset="0"/>
                <a:ea typeface="Roboto Condensed" pitchFamily="2" charset="0"/>
              </a:rPr>
              <a:t>A savoir également</a:t>
            </a:r>
            <a:r>
              <a:rPr lang="fr-FR" sz="2000" dirty="0">
                <a:latin typeface="Roboto Condensed" pitchFamily="2" charset="0"/>
                <a:ea typeface="Roboto Condensed" pitchFamily="2" charset="0"/>
              </a:rPr>
              <a:t> 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la présence sur le marché de manipulateurs utérins réutilisables. Cependant ceux-ci sont de manière générale, compliqué à assembler et difficile d’utilisation, ce qui entraîne un plus long temps opératoire au bloc. </a:t>
            </a:r>
          </a:p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En plus du coût généré par ce temps opératoire plus long, le coût à l’achat et de stérilisation rendent le produit peu attractif économiquement également.</a:t>
            </a:r>
          </a:p>
          <a:p>
            <a:endParaRPr lang="fr-FR" sz="2000" dirty="0">
              <a:latin typeface="Roboto Condensed" pitchFamily="2" charset="0"/>
              <a:ea typeface="Roboto Condensed" pitchFamily="2" charset="0"/>
            </a:endParaRPr>
          </a:p>
          <a:p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Les deux principaux fournisseurs sont : </a:t>
            </a:r>
          </a:p>
          <a:p>
            <a:pPr marL="342900" indent="-342900">
              <a:buFontTx/>
              <a:buChar char="-"/>
            </a:pPr>
            <a:r>
              <a:rPr lang="fr-FR" sz="2000" dirty="0" err="1" smtClean="0">
                <a:latin typeface="Roboto Condensed" pitchFamily="2" charset="0"/>
                <a:ea typeface="Roboto Condensed" pitchFamily="2" charset="0"/>
              </a:rPr>
              <a:t>Storz</a:t>
            </a: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 (7 différents modèles)</a:t>
            </a:r>
          </a:p>
          <a:p>
            <a:pPr marL="342900" indent="-342900">
              <a:buFontTx/>
              <a:buChar char="-"/>
            </a:pPr>
            <a:r>
              <a:rPr lang="fr-FR" sz="2000" dirty="0" smtClean="0">
                <a:latin typeface="Roboto Condensed" pitchFamily="2" charset="0"/>
                <a:ea typeface="Roboto Condensed" pitchFamily="2" charset="0"/>
              </a:rPr>
              <a:t>Richard Wolf</a:t>
            </a:r>
          </a:p>
          <a:p>
            <a:pPr marL="342900" indent="-342900">
              <a:buFontTx/>
              <a:buChar char="-"/>
            </a:pPr>
            <a:endParaRPr lang="fr-FR" sz="2000" dirty="0">
              <a:latin typeface="Roboto Condensed" pitchFamily="2" charset="0"/>
              <a:ea typeface="Roboto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90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Comment utiliser </a:t>
            </a:r>
            <a:r>
              <a:rPr lang="fr-FR" dirty="0" err="1" smtClean="0"/>
              <a:t>Endojack</a:t>
            </a:r>
            <a:r>
              <a:rPr lang="fr-FR" dirty="0" smtClean="0"/>
              <a:t>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772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indications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2202" y="1343321"/>
            <a:ext cx="8292134" cy="3494150"/>
          </a:xfrm>
        </p:spPr>
        <p:txBody>
          <a:bodyPr>
            <a:normAutofit/>
          </a:bodyPr>
          <a:lstStyle/>
          <a:p>
            <a:r>
              <a:rPr lang="fr-FR" sz="2400" u="sng" dirty="0" smtClean="0"/>
              <a:t>Pathologies</a:t>
            </a:r>
            <a:r>
              <a:rPr lang="fr-FR" sz="2400" dirty="0" smtClean="0"/>
              <a:t> : </a:t>
            </a:r>
          </a:p>
          <a:p>
            <a:pPr lvl="1"/>
            <a:r>
              <a:rPr lang="fr-FR" sz="2000" dirty="0" smtClean="0"/>
              <a:t>Stérilisation tubaire</a:t>
            </a:r>
            <a:endParaRPr lang="fr-FR" sz="2000" dirty="0"/>
          </a:p>
          <a:p>
            <a:pPr lvl="1"/>
            <a:r>
              <a:rPr lang="fr-FR" sz="2000" dirty="0" smtClean="0"/>
              <a:t>Myomectomie</a:t>
            </a:r>
          </a:p>
          <a:p>
            <a:pPr lvl="1"/>
            <a:r>
              <a:rPr lang="fr-FR" sz="2000" dirty="0" err="1" smtClean="0"/>
              <a:t>Kystectomie</a:t>
            </a:r>
            <a:endParaRPr lang="fr-FR" sz="2000" dirty="0" smtClean="0"/>
          </a:p>
          <a:p>
            <a:pPr lvl="1"/>
            <a:r>
              <a:rPr lang="fr-FR" sz="2000" dirty="0" smtClean="0"/>
              <a:t>Laparoscopie diagnostique</a:t>
            </a:r>
          </a:p>
          <a:p>
            <a:pPr lvl="1"/>
            <a:r>
              <a:rPr lang="fr-FR" sz="2000" dirty="0" err="1" smtClean="0"/>
              <a:t>Chromoperturbation</a:t>
            </a:r>
            <a:endParaRPr lang="fr-FR" sz="2000" dirty="0"/>
          </a:p>
          <a:p>
            <a:pPr lvl="1"/>
            <a:r>
              <a:rPr lang="fr-FR" sz="2000" dirty="0"/>
              <a:t>Traitement de </a:t>
            </a:r>
            <a:r>
              <a:rPr lang="fr-FR" sz="2000" dirty="0" smtClean="0"/>
              <a:t>l'endométriose</a:t>
            </a:r>
          </a:p>
          <a:p>
            <a:pPr lvl="1"/>
            <a:r>
              <a:rPr lang="fr-FR" sz="2000" dirty="0" err="1" smtClean="0"/>
              <a:t>Promontofixation</a:t>
            </a:r>
            <a:endParaRPr lang="fr-FR" sz="2000" dirty="0"/>
          </a:p>
          <a:p>
            <a:pPr lvl="1"/>
            <a:r>
              <a:rPr lang="fr-FR" sz="2000" dirty="0" smtClean="0"/>
              <a:t>Hystérectomie </a:t>
            </a:r>
            <a:r>
              <a:rPr lang="fr-FR" sz="2000" dirty="0"/>
              <a:t>subtotale </a:t>
            </a: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354570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Instructions d’utilisations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665" y="1173614"/>
            <a:ext cx="8292134" cy="3690994"/>
          </a:xfrm>
        </p:spPr>
        <p:txBody>
          <a:bodyPr>
            <a:normAutofit fontScale="85000" lnSpcReduction="10000"/>
          </a:bodyPr>
          <a:lstStyle/>
          <a:p>
            <a:r>
              <a:rPr lang="fr-FR" sz="2400" dirty="0" smtClean="0"/>
              <a:t>Ouvrir le packaging du manipulateur utérin.</a:t>
            </a:r>
          </a:p>
          <a:p>
            <a:r>
              <a:rPr lang="fr-FR" sz="2400" dirty="0" smtClean="0"/>
              <a:t>Utiliser l’hystéromètre dilatateur pour dilater le col de l’utérus et mesurer la profondeur de l’utérus.</a:t>
            </a:r>
          </a:p>
          <a:p>
            <a:r>
              <a:rPr lang="fr-FR" sz="2400" dirty="0" smtClean="0"/>
              <a:t>Modifier la longueur de l’embout du manipulateur si besoin.</a:t>
            </a:r>
          </a:p>
          <a:p>
            <a:r>
              <a:rPr lang="fr-FR" sz="2400" dirty="0" smtClean="0"/>
              <a:t>Insérer entièrement l’embout du manipulateur dans la cavité utérine. La poignée doit être orientée vers le haut.</a:t>
            </a:r>
          </a:p>
          <a:p>
            <a:r>
              <a:rPr lang="fr-FR" sz="2400" dirty="0"/>
              <a:t>Injecter 10 cc de </a:t>
            </a:r>
            <a:r>
              <a:rPr lang="fr-FR" sz="2400" dirty="0" smtClean="0"/>
              <a:t>sérum </a:t>
            </a:r>
            <a:r>
              <a:rPr lang="fr-FR" sz="2400" dirty="0"/>
              <a:t>physiologique à </a:t>
            </a:r>
            <a:r>
              <a:rPr lang="fr-FR" sz="2400" dirty="0" smtClean="0"/>
              <a:t>l’aide de la seringue fournie pour gonfler le ballonnet. Vérifier la bonne fixation du manipulateur. </a:t>
            </a:r>
          </a:p>
          <a:p>
            <a:r>
              <a:rPr lang="fr-FR" sz="2400" dirty="0" smtClean="0"/>
              <a:t>Tourner la poignée pour réaliser une antéversion ou une rétroversion de l’utérus. </a:t>
            </a:r>
            <a:r>
              <a:rPr lang="fr-FR" sz="2400" dirty="0"/>
              <a:t>Bloquer cette position </a:t>
            </a:r>
            <a:r>
              <a:rPr lang="fr-FR" sz="2400" dirty="0" smtClean="0"/>
              <a:t>si besoin.</a:t>
            </a:r>
          </a:p>
          <a:p>
            <a:r>
              <a:rPr lang="fr-FR" sz="2400" dirty="0" smtClean="0"/>
              <a:t>Utiliser la tubulure bleu pour réaliser le test au bleu si besoin.</a:t>
            </a:r>
          </a:p>
        </p:txBody>
      </p:sp>
    </p:spTree>
    <p:extLst>
      <p:ext uri="{BB962C8B-B14F-4D97-AF65-F5344CB8AC3E}">
        <p14:creationId xmlns:p14="http://schemas.microsoft.com/office/powerpoint/2010/main" val="374072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lmont">
  <a:themeElements>
    <a:clrScheme name="Couleurs Delmont">
      <a:dk1>
        <a:srgbClr val="20000D"/>
      </a:dk1>
      <a:lt1>
        <a:sysClr val="window" lastClr="FFFFFF"/>
      </a:lt1>
      <a:dk2>
        <a:srgbClr val="1F497D"/>
      </a:dk2>
      <a:lt2>
        <a:srgbClr val="EEECE1"/>
      </a:lt2>
      <a:accent1>
        <a:srgbClr val="8F467F"/>
      </a:accent1>
      <a:accent2>
        <a:srgbClr val="6C6B61"/>
      </a:accent2>
      <a:accent3>
        <a:srgbClr val="20000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B5"/>
      </a:hlink>
      <a:folHlink>
        <a:srgbClr val="808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 powerPoint Delmont c</Template>
  <TotalTime>1532</TotalTime>
  <Words>690</Words>
  <Application>Microsoft Office PowerPoint</Application>
  <PresentationFormat>Affichage à l'écran (16:9)</PresentationFormat>
  <Paragraphs>111</Paragraphs>
  <Slides>15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Arial</vt:lpstr>
      <vt:lpstr>Calibri</vt:lpstr>
      <vt:lpstr>Franklin Gothic Book</vt:lpstr>
      <vt:lpstr>Roboto Condensed</vt:lpstr>
      <vt:lpstr>Roboto Condensed Bold</vt:lpstr>
      <vt:lpstr>Roboto Condensed Light</vt:lpstr>
      <vt:lpstr>Roboto Condensed Regular</vt:lpstr>
      <vt:lpstr>Wingdings</vt:lpstr>
      <vt:lpstr>Delmont</vt:lpstr>
      <vt:lpstr>Endojack</vt:lpstr>
      <vt:lpstr>Présentation D’Endojack</vt:lpstr>
      <vt:lpstr>Un manipulateur utérin stérile à usage unique</vt:lpstr>
      <vt:lpstr>Les points forts</vt:lpstr>
      <vt:lpstr>Endojack face a la concurrence</vt:lpstr>
      <vt:lpstr>VECTEC</vt:lpstr>
      <vt:lpstr>CLINICAL INNOVATIONS</vt:lpstr>
      <vt:lpstr>COOPER SURGICAL</vt:lpstr>
      <vt:lpstr>CONMED</vt:lpstr>
      <vt:lpstr>UTAH MEDICAL PRODUCTS</vt:lpstr>
      <vt:lpstr>Canule de Spackman</vt:lpstr>
      <vt:lpstr>Manipulateurs utérins réutilisables</vt:lpstr>
      <vt:lpstr>Comment utiliser Endojack ?</vt:lpstr>
      <vt:lpstr>Les indications</vt:lpstr>
      <vt:lpstr>Instructions d’utilisations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</dc:title>
  <dc:creator>Elodie CHENEY</dc:creator>
  <cp:lastModifiedBy>Elodie CHENEY</cp:lastModifiedBy>
  <cp:revision>195</cp:revision>
  <dcterms:created xsi:type="dcterms:W3CDTF">2017-05-24T08:43:04Z</dcterms:created>
  <dcterms:modified xsi:type="dcterms:W3CDTF">2018-07-12T08:09:25Z</dcterms:modified>
</cp:coreProperties>
</file>