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63" r:id="rId6"/>
    <p:sldId id="265" r:id="rId7"/>
    <p:sldId id="283" r:id="rId8"/>
    <p:sldId id="284" r:id="rId9"/>
    <p:sldId id="286" r:id="rId10"/>
    <p:sldId id="285" r:id="rId11"/>
    <p:sldId id="287" r:id="rId12"/>
    <p:sldId id="289" r:id="rId13"/>
    <p:sldId id="272" r:id="rId14"/>
    <p:sldId id="273" r:id="rId15"/>
    <p:sldId id="275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84695" autoAdjust="0"/>
  </p:normalViewPr>
  <p:slideViewPr>
    <p:cSldViewPr snapToGrid="0" snapToObjects="1">
      <p:cViewPr varScale="1">
        <p:scale>
          <a:sx n="130" d="100"/>
          <a:sy n="130" d="100"/>
        </p:scale>
        <p:origin x="109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20/07/2018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6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5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14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1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20/07/2018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/>
              <a:t>The smart </a:t>
            </a:r>
            <a:r>
              <a:rPr lang="fr-FR" dirty="0" err="1"/>
              <a:t>uterine</a:t>
            </a:r>
            <a:r>
              <a:rPr lang="fr-FR" dirty="0"/>
              <a:t> </a:t>
            </a:r>
            <a:r>
              <a:rPr lang="fr-FR" dirty="0" err="1"/>
              <a:t>manipulator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r>
              <a:rPr lang="fr-FR" dirty="0"/>
              <a:t> OVERVIEW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1553529"/>
            <a:ext cx="6225239" cy="272366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300" dirty="0" smtClean="0"/>
              <a:t>A </a:t>
            </a:r>
            <a:r>
              <a:rPr lang="fr-FR" sz="3300" dirty="0" err="1" smtClean="0"/>
              <a:t>sterile</a:t>
            </a:r>
            <a:r>
              <a:rPr lang="fr-FR" sz="3300" dirty="0" smtClean="0"/>
              <a:t> &amp; single use </a:t>
            </a:r>
            <a:r>
              <a:rPr lang="fr-FR" sz="3300" dirty="0" err="1" smtClean="0"/>
              <a:t>uterine</a:t>
            </a:r>
            <a:r>
              <a:rPr lang="fr-FR" sz="3300" dirty="0" smtClean="0"/>
              <a:t> </a:t>
            </a:r>
            <a:r>
              <a:rPr lang="fr-FR" sz="3300" dirty="0" err="1" smtClean="0"/>
              <a:t>manipulator</a:t>
            </a:r>
            <a:endParaRPr lang="fr-FR" sz="33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124164" y="3705417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Fixation </a:t>
            </a:r>
            <a:r>
              <a:rPr lang="fr-FR" sz="1800" dirty="0" err="1"/>
              <a:t>balloon</a:t>
            </a:r>
            <a:endParaRPr lang="fr-FR" sz="1800" dirty="0" smtClean="0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6453604" y="3540825"/>
            <a:ext cx="585216" cy="32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847052" y="3705417"/>
            <a:ext cx="310896" cy="4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806160" y="4133313"/>
            <a:ext cx="2081784" cy="932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Atraumatic tip to prevent perforations</a:t>
            </a:r>
            <a:endParaRPr lang="fr-FR" sz="1800" dirty="0" smtClean="0"/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642581" y="2413065"/>
            <a:ext cx="310895" cy="529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261803" y="1629630"/>
            <a:ext cx="2673339" cy="794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 smtClean="0"/>
              <a:t>Piece</a:t>
            </a:r>
            <a:r>
              <a:rPr lang="fr-FR" sz="1800" dirty="0" smtClean="0"/>
              <a:t> </a:t>
            </a:r>
            <a:r>
              <a:rPr lang="en-US" sz="1800" dirty="0" smtClean="0"/>
              <a:t>to </a:t>
            </a:r>
            <a:r>
              <a:rPr lang="en-US" sz="1800" dirty="0"/>
              <a:t>change the length of the tip by </a:t>
            </a:r>
            <a:r>
              <a:rPr lang="en-US" sz="1800" dirty="0" smtClean="0"/>
              <a:t>1cm</a:t>
            </a:r>
            <a:endParaRPr lang="fr-FR" sz="1800" dirty="0" smtClean="0"/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350367" y="3686190"/>
            <a:ext cx="166686" cy="590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2484735" y="4277189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/>
              <a:t>Dilator</a:t>
            </a:r>
            <a:r>
              <a:rPr lang="fr-FR" sz="1800" dirty="0"/>
              <a:t> </a:t>
            </a:r>
            <a:r>
              <a:rPr lang="fr-FR" sz="1800" dirty="0" err="1"/>
              <a:t>hysterometer</a:t>
            </a:r>
            <a:endParaRPr lang="fr-FR" sz="1800" dirty="0" smtClean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186404" y="2695512"/>
            <a:ext cx="68524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494144" y="2091360"/>
            <a:ext cx="2259810" cy="126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Handle for </a:t>
            </a:r>
            <a:r>
              <a:rPr lang="en-US" sz="1800" dirty="0" err="1"/>
              <a:t>anteversion</a:t>
            </a:r>
            <a:r>
              <a:rPr lang="en-US" sz="1800" dirty="0"/>
              <a:t> or retroversion of </a:t>
            </a:r>
            <a:r>
              <a:rPr lang="en-US" sz="1800" dirty="0" smtClean="0"/>
              <a:t>uterus</a:t>
            </a:r>
            <a:endParaRPr lang="fr-FR" sz="1800" dirty="0" smtClean="0"/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1020368" y="3601371"/>
            <a:ext cx="453426" cy="554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251411" y="4168278"/>
            <a:ext cx="1809849" cy="63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10cc syringe </a:t>
            </a:r>
            <a:r>
              <a:rPr lang="fr-FR" sz="1800" dirty="0" err="1"/>
              <a:t>included</a:t>
            </a:r>
            <a:endParaRPr lang="fr-FR" sz="1800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2529024" y="1641398"/>
            <a:ext cx="737009" cy="30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1067636" y="1122046"/>
            <a:ext cx="2366074" cy="631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 smtClean="0"/>
              <a:t>Locking</a:t>
            </a:r>
            <a:r>
              <a:rPr lang="fr-FR" sz="1800" dirty="0" smtClean="0"/>
              <a:t> system of the position</a:t>
            </a:r>
            <a:endParaRPr lang="fr-FR" sz="1800" dirty="0" smtClean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846326" y="1656210"/>
            <a:ext cx="97212" cy="423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3787277" y="991951"/>
            <a:ext cx="2037765" cy="7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Tubing for the </a:t>
            </a:r>
            <a:r>
              <a:rPr lang="fr-FR" sz="1800" dirty="0" err="1" smtClean="0"/>
              <a:t>blue</a:t>
            </a:r>
            <a:r>
              <a:rPr lang="fr-FR" sz="1800" dirty="0" smtClean="0"/>
              <a:t> test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678" y="106464"/>
            <a:ext cx="3910368" cy="13009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Highlights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407399"/>
            <a:ext cx="8315733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 err="1"/>
              <a:t>Endojack</a:t>
            </a:r>
            <a:r>
              <a:rPr lang="fr-FR" sz="2400" dirty="0"/>
              <a:t> has </a:t>
            </a:r>
            <a:r>
              <a:rPr lang="fr-FR" sz="2400" dirty="0" err="1"/>
              <a:t>many</a:t>
            </a:r>
            <a:r>
              <a:rPr lang="fr-FR" sz="2400" dirty="0"/>
              <a:t> </a:t>
            </a:r>
            <a:r>
              <a:rPr lang="fr-FR" sz="2400" dirty="0" err="1"/>
              <a:t>advantages</a:t>
            </a:r>
            <a:r>
              <a:rPr lang="fr-FR" sz="2400" dirty="0" smtClean="0"/>
              <a:t>:</a:t>
            </a:r>
            <a:endParaRPr lang="fr-FR" sz="2400" dirty="0" smtClean="0"/>
          </a:p>
          <a:p>
            <a:pPr lvl="1"/>
            <a:r>
              <a:rPr lang="fr-FR" sz="1800" dirty="0" smtClean="0"/>
              <a:t>No </a:t>
            </a:r>
            <a:r>
              <a:rPr lang="fr-FR" sz="1800" dirty="0" err="1" smtClean="0"/>
              <a:t>assembly</a:t>
            </a:r>
            <a:r>
              <a:rPr lang="fr-FR" sz="1800" dirty="0" smtClean="0"/>
              <a:t> to </a:t>
            </a:r>
            <a:r>
              <a:rPr lang="fr-FR" sz="1800" dirty="0" err="1" smtClean="0"/>
              <a:t>make</a:t>
            </a:r>
            <a:r>
              <a:rPr lang="fr-FR" sz="1800" dirty="0" smtClean="0"/>
              <a:t> </a:t>
            </a:r>
            <a:r>
              <a:rPr lang="fr-FR" sz="1800" dirty="0" err="1" smtClean="0"/>
              <a:t>before</a:t>
            </a:r>
            <a:r>
              <a:rPr lang="fr-FR" sz="1800" dirty="0" smtClean="0"/>
              <a:t> </a:t>
            </a:r>
            <a:r>
              <a:rPr lang="fr-FR" sz="1800" dirty="0" err="1" smtClean="0"/>
              <a:t>using</a:t>
            </a:r>
            <a:r>
              <a:rPr lang="fr-FR" sz="1800" dirty="0" smtClean="0"/>
              <a:t> </a:t>
            </a:r>
            <a:r>
              <a:rPr lang="fr-FR" sz="1800" dirty="0" err="1" smtClean="0"/>
              <a:t>it</a:t>
            </a:r>
            <a:r>
              <a:rPr lang="fr-FR" sz="1800" dirty="0" smtClean="0"/>
              <a:t>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</a:t>
            </a:r>
            <a:r>
              <a:rPr lang="fr-FR" sz="1800" dirty="0" err="1" smtClean="0"/>
              <a:t>easy</a:t>
            </a:r>
            <a:r>
              <a:rPr lang="fr-FR" sz="1800" dirty="0" smtClean="0"/>
              <a:t> to use</a:t>
            </a:r>
          </a:p>
          <a:p>
            <a:pPr lvl="1"/>
            <a:r>
              <a:rPr lang="fr-FR" sz="1800" dirty="0" smtClean="0"/>
              <a:t>Single use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</a:t>
            </a:r>
            <a:r>
              <a:rPr lang="fr-FR" sz="1800" dirty="0"/>
              <a:t>no </a:t>
            </a:r>
            <a:r>
              <a:rPr lang="fr-FR" sz="1800" dirty="0" err="1"/>
              <a:t>risk</a:t>
            </a:r>
            <a:r>
              <a:rPr lang="fr-FR" sz="1800" dirty="0"/>
              <a:t> of </a:t>
            </a:r>
            <a:r>
              <a:rPr lang="fr-FR" sz="1800" dirty="0" smtClean="0"/>
              <a:t>cross-contamination</a:t>
            </a:r>
            <a:endParaRPr lang="fr-FR" sz="1800" dirty="0" smtClean="0"/>
          </a:p>
          <a:p>
            <a:pPr lvl="1"/>
            <a:r>
              <a:rPr lang="fr-FR" sz="1800" dirty="0" smtClean="0"/>
              <a:t>Light</a:t>
            </a:r>
          </a:p>
          <a:p>
            <a:pPr lvl="1"/>
            <a:r>
              <a:rPr lang="en-US" sz="1800" dirty="0" smtClean="0"/>
              <a:t>Very </a:t>
            </a:r>
            <a:r>
              <a:rPr lang="en-US" sz="1800" dirty="0"/>
              <a:t>good fixation of </a:t>
            </a:r>
            <a:r>
              <a:rPr lang="en-US" sz="1800" dirty="0" smtClean="0"/>
              <a:t>the uterus thanks to the balloon</a:t>
            </a:r>
            <a:endParaRPr lang="fr-FR" sz="1800" dirty="0" smtClean="0"/>
          </a:p>
          <a:p>
            <a:pPr lvl="1"/>
            <a:r>
              <a:rPr lang="en-US" sz="1800" dirty="0" err="1"/>
              <a:t>Rotative</a:t>
            </a:r>
            <a:r>
              <a:rPr lang="en-US" sz="1800" dirty="0"/>
              <a:t> lockable handle </a:t>
            </a:r>
            <a:r>
              <a:rPr lang="en-US" sz="1800" b="1" dirty="0"/>
              <a:t>with marking for direction of </a:t>
            </a:r>
            <a:r>
              <a:rPr lang="en-US" sz="1800" b="1" dirty="0" smtClean="0"/>
              <a:t>rotation</a:t>
            </a:r>
            <a:r>
              <a:rPr lang="fr-FR" sz="1800" dirty="0" smtClean="0"/>
              <a:t> </a:t>
            </a:r>
            <a:endParaRPr lang="fr-FR" sz="1800" dirty="0"/>
          </a:p>
          <a:p>
            <a:pPr lvl="1"/>
            <a:r>
              <a:rPr lang="en-US" sz="1800" dirty="0" smtClean="0"/>
              <a:t>Easy </a:t>
            </a:r>
            <a:r>
              <a:rPr lang="en-US" sz="1800" dirty="0"/>
              <a:t>adjustment of the length of </a:t>
            </a:r>
            <a:r>
              <a:rPr lang="en-US" sz="1800" dirty="0" smtClean="0"/>
              <a:t>the manipulator tip</a:t>
            </a:r>
            <a:endParaRPr lang="fr-FR" sz="1800" dirty="0" smtClean="0"/>
          </a:p>
          <a:p>
            <a:pPr lvl="1"/>
            <a:r>
              <a:rPr lang="fr-FR" sz="1800" dirty="0" err="1" smtClean="0"/>
              <a:t>Atraumatic</a:t>
            </a:r>
            <a:r>
              <a:rPr lang="fr-FR" sz="1800" dirty="0" smtClean="0"/>
              <a:t> and </a:t>
            </a:r>
            <a:r>
              <a:rPr lang="fr-FR" sz="1800" dirty="0" err="1" smtClean="0"/>
              <a:t>resistant</a:t>
            </a:r>
            <a:r>
              <a:rPr lang="fr-FR" sz="1800" dirty="0" smtClean="0"/>
              <a:t> tip (</a:t>
            </a:r>
            <a:r>
              <a:rPr lang="fr-FR" sz="1800" dirty="0" err="1" smtClean="0"/>
              <a:t>stainless</a:t>
            </a:r>
            <a:r>
              <a:rPr lang="fr-FR" sz="1800" dirty="0" smtClean="0"/>
              <a:t> </a:t>
            </a:r>
            <a:r>
              <a:rPr lang="fr-FR" sz="1800" dirty="0" err="1" smtClean="0"/>
              <a:t>steal</a:t>
            </a:r>
            <a:r>
              <a:rPr lang="fr-FR" sz="1800" dirty="0" smtClean="0"/>
              <a:t> </a:t>
            </a:r>
            <a:r>
              <a:rPr lang="fr-FR" sz="1800" dirty="0" err="1" smtClean="0"/>
              <a:t>inside</a:t>
            </a:r>
            <a:r>
              <a:rPr lang="fr-FR" sz="1800" dirty="0" smtClean="0"/>
              <a:t> the tip)</a:t>
            </a:r>
          </a:p>
          <a:p>
            <a:pPr lvl="1"/>
            <a:r>
              <a:rPr lang="en-US" sz="1800" dirty="0" smtClean="0"/>
              <a:t>Presence </a:t>
            </a:r>
            <a:r>
              <a:rPr lang="en-US" sz="1800" dirty="0"/>
              <a:t>of a cannula for the blue test (tubal </a:t>
            </a:r>
            <a:r>
              <a:rPr lang="en-US" sz="1800" dirty="0" smtClean="0"/>
              <a:t>permeability)</a:t>
            </a:r>
            <a:endParaRPr lang="fr-FR" sz="1800" dirty="0" smtClean="0"/>
          </a:p>
          <a:p>
            <a:pPr lvl="1"/>
            <a:r>
              <a:rPr lang="fr-FR" sz="1800" dirty="0" err="1" smtClean="0"/>
              <a:t>Dilator</a:t>
            </a:r>
            <a:r>
              <a:rPr lang="fr-FR" sz="1800" dirty="0" smtClean="0"/>
              <a:t> </a:t>
            </a:r>
            <a:r>
              <a:rPr lang="fr-FR" sz="1800" dirty="0" err="1" smtClean="0"/>
              <a:t>hysterometer</a:t>
            </a:r>
            <a:r>
              <a:rPr lang="fr-FR" sz="1800" dirty="0" smtClean="0"/>
              <a:t> </a:t>
            </a:r>
            <a:r>
              <a:rPr lang="fr-FR" sz="1800" dirty="0" err="1" smtClean="0"/>
              <a:t>included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Endojack</a:t>
            </a:r>
            <a:r>
              <a:rPr lang="fr-FR" dirty="0" smtClean="0"/>
              <a:t> </a:t>
            </a:r>
            <a:r>
              <a:rPr lang="fr-FR" dirty="0"/>
              <a:t>AND ITS COMPETITORS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VECTEC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189553"/>
              </p:ext>
            </p:extLst>
          </p:nvPr>
        </p:nvGraphicFramePr>
        <p:xfrm>
          <a:off x="4207476" y="751726"/>
          <a:ext cx="4582511" cy="3839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228"/>
                <a:gridCol w="3157283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 </a:t>
                      </a:r>
                      <a:r>
                        <a:rPr lang="fr-FR" b="1" dirty="0" smtClean="0"/>
                        <a:t>Price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smtClean="0"/>
                        <a:t>(22€ </a:t>
                      </a:r>
                      <a:r>
                        <a:rPr lang="en-US" dirty="0" smtClean="0"/>
                        <a:t>price for health centers groups</a:t>
                      </a:r>
                      <a:r>
                        <a:rPr lang="fr-FR" baseline="0" dirty="0" smtClean="0"/>
                        <a:t>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Bad 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fixation of the 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uterus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by 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suction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fr-FR" b="0" baseline="0" dirty="0" err="1" smtClean="0">
                          <a:solidFill>
                            <a:srgbClr val="FF0000"/>
                          </a:solidFill>
                        </a:rPr>
                        <a:t>connection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to the vacuum of the OR)</a:t>
                      </a:r>
                      <a:endParaRPr lang="fr-FR" b="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The orientation of the uterus and the ability to lock the position are impossible: an assistant must be there to hold the manipulator</a:t>
                      </a:r>
                      <a:r>
                        <a:rPr lang="fr-FR" baseline="0" dirty="0" smtClean="0"/>
                        <a:t> 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Tip adapters for the </a:t>
                      </a:r>
                      <a:r>
                        <a:rPr lang="en-US" baseline="0" dirty="0" err="1" smtClean="0"/>
                        <a:t>lenght</a:t>
                      </a:r>
                      <a:r>
                        <a:rPr lang="en-US" baseline="0" dirty="0" smtClean="0"/>
                        <a:t> are in spare parts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659858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Vectec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MAUT60: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107368" y="934646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7" y="9127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e recherche d'images pour &quot;vectec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0" y="2340815"/>
            <a:ext cx="3441988" cy="215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CLINICAL INNOVATIONS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029693"/>
              </p:ext>
            </p:extLst>
          </p:nvPr>
        </p:nvGraphicFramePr>
        <p:xfrm>
          <a:off x="4207476" y="1171940"/>
          <a:ext cx="4826796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80"/>
                <a:gridCol w="3633216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The</a:t>
                      </a:r>
                      <a:endParaRPr lang="fr-FR" sz="1600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Price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(61€ </a:t>
                      </a:r>
                      <a:r>
                        <a:rPr lang="fr-FR" sz="1600" baseline="0" dirty="0" err="1" smtClean="0">
                          <a:solidFill>
                            <a:srgbClr val="FF0000"/>
                          </a:solidFill>
                        </a:rPr>
                        <a:t>Hospital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baseline="0" dirty="0" err="1" smtClean="0">
                          <a:solidFill>
                            <a:srgbClr val="FF0000"/>
                          </a:solidFill>
                        </a:rPr>
                        <a:t>price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fr-FR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dirty="0" smtClean="0"/>
                        <a:t>The </a:t>
                      </a:r>
                      <a:r>
                        <a:rPr lang="fr-FR" sz="1600" dirty="0" err="1" smtClean="0"/>
                        <a:t>two</a:t>
                      </a:r>
                      <a:r>
                        <a:rPr lang="fr-FR" sz="1600" dirty="0" smtClean="0"/>
                        <a:t> tubings </a:t>
                      </a:r>
                      <a:r>
                        <a:rPr lang="fr-FR" sz="1600" dirty="0" err="1" smtClean="0"/>
                        <a:t>aren’t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integrated</a:t>
                      </a:r>
                      <a:r>
                        <a:rPr lang="fr-FR" sz="1600" dirty="0" smtClean="0"/>
                        <a:t> in the </a:t>
                      </a:r>
                      <a:r>
                        <a:rPr lang="fr-FR" sz="1600" dirty="0" err="1" smtClean="0"/>
                        <a:t>uterine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manipulator</a:t>
                      </a:r>
                      <a:r>
                        <a:rPr lang="fr-FR" sz="1600" baseline="0" dirty="0" smtClean="0"/>
                        <a:t>: troubles </a:t>
                      </a:r>
                      <a:r>
                        <a:rPr lang="fr-FR" sz="1600" baseline="0" dirty="0" err="1" smtClean="0"/>
                        <a:t>during</a:t>
                      </a:r>
                      <a:r>
                        <a:rPr lang="fr-FR" sz="1600" baseline="0" dirty="0" smtClean="0"/>
                        <a:t> rotations</a:t>
                      </a:r>
                      <a:endParaRPr lang="fr-FR" sz="1600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No position </a:t>
                      </a:r>
                      <a:r>
                        <a:rPr lang="fr-FR" sz="1600" baseline="0" dirty="0" err="1" smtClean="0"/>
                        <a:t>locking</a:t>
                      </a:r>
                      <a:r>
                        <a:rPr lang="fr-FR" sz="1600" baseline="0" dirty="0" smtClean="0"/>
                        <a:t> possible</a:t>
                      </a:r>
                      <a:endParaRPr lang="fr-FR" sz="1600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sz="1600" baseline="0" dirty="0" smtClean="0"/>
                        <a:t>Tip adapter for the </a:t>
                      </a:r>
                      <a:r>
                        <a:rPr lang="en-US" sz="1600" baseline="0" dirty="0" err="1" smtClean="0"/>
                        <a:t>lenght</a:t>
                      </a:r>
                      <a:r>
                        <a:rPr lang="en-US" sz="1600" baseline="0" dirty="0" smtClean="0"/>
                        <a:t> is in spare part</a:t>
                      </a:r>
                      <a:endParaRPr lang="fr-FR" sz="1600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sz="1600" baseline="0" dirty="0" smtClean="0"/>
                        <a:t>Retroversion at 120° changes the aspect of the anatomy (too pronounced) making the surgical procedure complicated.</a:t>
                      </a:r>
                      <a:endParaRPr lang="fr-FR" sz="1600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Clinical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innovations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Clearview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000043" y="136335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6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clearview manipulateu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7"/>
          <a:stretch/>
        </p:blipFill>
        <p:spPr bwMode="auto">
          <a:xfrm>
            <a:off x="389112" y="2099561"/>
            <a:ext cx="3371737" cy="27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ésultat de recherche d'images pour &quot;cooper surgical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413">
            <a:off x="993949" y="1780103"/>
            <a:ext cx="1986015" cy="3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COOPER SURGICAL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87173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 smtClean="0"/>
                        <a:t>Available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with</a:t>
                      </a:r>
                      <a:r>
                        <a:rPr lang="fr-FR" dirty="0" smtClean="0"/>
                        <a:t> the </a:t>
                      </a:r>
                      <a:r>
                        <a:rPr lang="fr-FR" dirty="0" err="1" smtClean="0"/>
                        <a:t>cup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Blue test impossible (no</a:t>
                      </a:r>
                      <a:r>
                        <a:rPr lang="fr-FR" baseline="0" dirty="0" smtClean="0"/>
                        <a:t> tubing)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err="1" smtClean="0"/>
                        <a:t>Assembly</a:t>
                      </a:r>
                      <a:r>
                        <a:rPr lang="fr-FR" baseline="0" dirty="0" smtClean="0"/>
                        <a:t> to do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6 </a:t>
                      </a:r>
                      <a:r>
                        <a:rPr lang="fr-FR" baseline="0" dirty="0" err="1" smtClean="0"/>
                        <a:t>tips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available</a:t>
                      </a:r>
                      <a:r>
                        <a:rPr lang="fr-FR" baseline="0" dirty="0" smtClean="0"/>
                        <a:t>: stock management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Cooper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Rumi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Aquilant,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a semi-</a:t>
            </a:r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reusable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manipulator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tip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single use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)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ésultat de recherche d'images pour &quot;vcare dx plus conme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909" y="1498513"/>
            <a:ext cx="3536049" cy="35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CONMED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5018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Easy change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of the length of the tip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err="1" smtClean="0"/>
                        <a:t>Available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with</a:t>
                      </a:r>
                      <a:r>
                        <a:rPr lang="fr-FR" dirty="0" smtClean="0"/>
                        <a:t> the </a:t>
                      </a:r>
                      <a:r>
                        <a:rPr lang="fr-FR" dirty="0" err="1" smtClean="0"/>
                        <a:t>cup</a:t>
                      </a:r>
                      <a:endParaRPr lang="fr-F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The orientation of the uterus and the ability to lock the position are impossible: an assistant must be there to hold the manipulator</a:t>
                      </a:r>
                      <a:r>
                        <a:rPr lang="fr-FR" baseline="0" dirty="0" smtClean="0"/>
                        <a:t> 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Conmed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VCare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DX Plus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UTAH MEDICAL PRODUCTS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7980" y="1695748"/>
            <a:ext cx="4513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Utah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medical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products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Lumin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which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overall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identical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EndoJack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only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differencies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are: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tip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fully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made in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stainless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steal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handle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shape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and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mechanism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rotate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tip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8" name="Image 7" descr="Résultat de recherche d'images pour &quot;uterin manipulator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74" y="1427365"/>
            <a:ext cx="2783536" cy="2783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6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Spackman</a:t>
            </a:r>
            <a:r>
              <a:rPr lang="fr-FR" dirty="0" smtClean="0"/>
              <a:t> </a:t>
            </a:r>
            <a:r>
              <a:rPr lang="fr-FR" dirty="0" err="1" smtClean="0"/>
              <a:t>cannula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6032" y="1212301"/>
            <a:ext cx="851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latin typeface="Roboto Condensed" pitchFamily="2" charset="0"/>
                <a:ea typeface="Roboto Condensed" pitchFamily="2" charset="0"/>
              </a:rPr>
              <a:t>Namely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en-US" sz="2000" dirty="0" err="1">
                <a:latin typeface="Roboto Condensed" pitchFamily="2" charset="0"/>
                <a:ea typeface="Roboto Condensed" pitchFamily="2" charset="0"/>
              </a:rPr>
              <a:t>cannulae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 of Spackman can be used for manipulation of the uterus. 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They are “cheap” uterine manipulators.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There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no fixation of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meaning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manipulation more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difficult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 an assistant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essential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!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They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mainly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made for the injection of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liquids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into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122" name="Picture 2" descr="Résultat de recherche d'images pour &quot;canule spackma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" y="2815382"/>
            <a:ext cx="5589157" cy="13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42110" y="3269245"/>
            <a:ext cx="2838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Roboto Condensed" pitchFamily="2" charset="0"/>
                <a:ea typeface="Roboto Condensed" pitchFamily="2" charset="0"/>
              </a:rPr>
              <a:t>There are </a:t>
            </a:r>
            <a:r>
              <a:rPr lang="fr-FR" b="1" dirty="0" err="1">
                <a:latin typeface="Roboto Condensed" pitchFamily="2" charset="0"/>
                <a:ea typeface="Roboto Condensed" pitchFamily="2" charset="0"/>
              </a:rPr>
              <a:t>many</a:t>
            </a:r>
            <a:r>
              <a:rPr lang="fr-FR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b="1" dirty="0" err="1" smtClean="0">
                <a:latin typeface="Roboto Condensed" pitchFamily="2" charset="0"/>
                <a:ea typeface="Roboto Condensed" pitchFamily="2" charset="0"/>
              </a:rPr>
              <a:t>suppliers</a:t>
            </a:r>
            <a:r>
              <a:rPr lang="fr-FR" b="1" dirty="0" smtClean="0">
                <a:latin typeface="Roboto Condensed" pitchFamily="2" charset="0"/>
                <a:ea typeface="Roboto Condensed" pitchFamily="2" charset="0"/>
              </a:rPr>
              <a:t>!!</a:t>
            </a:r>
            <a:endParaRPr lang="fr-FR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9942" y="4064306"/>
            <a:ext cx="851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Hysterometers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can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also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be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used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for the manipulation of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uterus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 Compresses and Pozzi forceps are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used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hold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everything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 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3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ésultat de recherche d'images pour &quot;richard wolf uterine manipulato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6384"/>
          <a:stretch/>
        </p:blipFill>
        <p:spPr bwMode="auto">
          <a:xfrm>
            <a:off x="4081399" y="3503101"/>
            <a:ext cx="5062601" cy="1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Reusable</a:t>
            </a:r>
            <a:r>
              <a:rPr lang="fr-FR" dirty="0" smtClean="0"/>
              <a:t> </a:t>
            </a:r>
            <a:r>
              <a:rPr lang="fr-FR" dirty="0" err="1" smtClean="0"/>
              <a:t>uterine</a:t>
            </a:r>
            <a:r>
              <a:rPr lang="fr-FR" dirty="0" smtClean="0"/>
              <a:t> </a:t>
            </a:r>
            <a:r>
              <a:rPr lang="fr-FR" dirty="0" err="1" smtClean="0"/>
              <a:t>manipulators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08431" y="1176940"/>
            <a:ext cx="82783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" pitchFamily="2" charset="0"/>
                <a:ea typeface="Roboto Condensed" pitchFamily="2" charset="0"/>
              </a:rPr>
              <a:t>Namely also </a:t>
            </a:r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the presence on the market of reusable uterine manipulators. However these are generally complicated to assemble and difficult to use, resulting in a longer operating time for the OR</a:t>
            </a:r>
            <a:r>
              <a:rPr lang="en-US" sz="2000" b="1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en-US" sz="2000" dirty="0">
                <a:latin typeface="Roboto Condensed" pitchFamily="2" charset="0"/>
                <a:ea typeface="Roboto Condensed" pitchFamily="2" charset="0"/>
              </a:rPr>
              <a:t>In addition to the cost generated by this longer operating time, the cost of purchase and sterilization make the product unattractive economically as well</a:t>
            </a:r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en-US" sz="2000" dirty="0">
              <a:latin typeface="Roboto Condensed" pitchFamily="2" charset="0"/>
              <a:ea typeface="Roboto Condensed" pitchFamily="2" charset="0"/>
            </a:endParaRP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en-US" sz="2000" dirty="0" smtClean="0">
                <a:latin typeface="Roboto Condensed" pitchFamily="2" charset="0"/>
                <a:ea typeface="Roboto Condensed" pitchFamily="2" charset="0"/>
              </a:rPr>
              <a:t>The two main manufacturers are: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(7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different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manipulators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) 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Richard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Wolf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HOW TO USE </a:t>
            </a:r>
            <a:r>
              <a:rPr lang="fr-FR" dirty="0" err="1" smtClean="0"/>
              <a:t>Endojack</a:t>
            </a:r>
            <a:r>
              <a:rPr lang="fr-FR" dirty="0" smtClean="0"/>
              <a:t> 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The </a:t>
            </a:r>
            <a:r>
              <a:rPr lang="fr-FR" dirty="0" smtClean="0"/>
              <a:t>indications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202" y="1343321"/>
            <a:ext cx="8292134" cy="3494150"/>
          </a:xfrm>
        </p:spPr>
        <p:txBody>
          <a:bodyPr>
            <a:normAutofit/>
          </a:bodyPr>
          <a:lstStyle/>
          <a:p>
            <a:r>
              <a:rPr lang="fr-FR" sz="2400" u="sng" dirty="0" smtClean="0"/>
              <a:t>Pathologies</a:t>
            </a:r>
            <a:r>
              <a:rPr lang="fr-FR" sz="2400" dirty="0" smtClean="0"/>
              <a:t>: </a:t>
            </a:r>
            <a:endParaRPr lang="fr-FR" sz="2400" dirty="0" smtClean="0"/>
          </a:p>
          <a:p>
            <a:pPr lvl="1"/>
            <a:r>
              <a:rPr lang="fr-FR" sz="2000" dirty="0" err="1" smtClean="0"/>
              <a:t>Tubal</a:t>
            </a:r>
            <a:r>
              <a:rPr lang="fr-FR" sz="2000" dirty="0" smtClean="0"/>
              <a:t> </a:t>
            </a:r>
            <a:r>
              <a:rPr lang="fr-FR" sz="2000" dirty="0" err="1" smtClean="0"/>
              <a:t>sterilization</a:t>
            </a:r>
            <a:endParaRPr lang="fr-FR" sz="2000" dirty="0"/>
          </a:p>
          <a:p>
            <a:pPr lvl="1"/>
            <a:r>
              <a:rPr lang="fr-FR" sz="2000" dirty="0" err="1" smtClean="0"/>
              <a:t>Myomectomy</a:t>
            </a:r>
            <a:endParaRPr lang="fr-FR" sz="2000" dirty="0" smtClean="0"/>
          </a:p>
          <a:p>
            <a:pPr lvl="1"/>
            <a:r>
              <a:rPr lang="fr-FR" sz="2000" dirty="0" err="1" smtClean="0"/>
              <a:t>Removal</a:t>
            </a:r>
            <a:r>
              <a:rPr lang="fr-FR" sz="2000" dirty="0" smtClean="0"/>
              <a:t> of </a:t>
            </a:r>
            <a:r>
              <a:rPr lang="fr-FR" sz="2000" dirty="0" err="1" smtClean="0"/>
              <a:t>cysts</a:t>
            </a:r>
            <a:endParaRPr lang="fr-FR" sz="2000" dirty="0" smtClean="0"/>
          </a:p>
          <a:p>
            <a:pPr lvl="1"/>
            <a:r>
              <a:rPr lang="fr-FR" sz="2000" dirty="0" smtClean="0"/>
              <a:t>Diagnostic </a:t>
            </a:r>
            <a:r>
              <a:rPr lang="fr-FR" sz="2000" dirty="0" err="1" smtClean="0"/>
              <a:t>laparoscopy</a:t>
            </a:r>
            <a:endParaRPr lang="fr-FR" sz="2000" dirty="0" smtClean="0"/>
          </a:p>
          <a:p>
            <a:pPr lvl="1"/>
            <a:r>
              <a:rPr lang="fr-FR" sz="2000" dirty="0" err="1" smtClean="0"/>
              <a:t>Chromoperturbation</a:t>
            </a:r>
            <a:endParaRPr lang="fr-FR" sz="2000" dirty="0"/>
          </a:p>
          <a:p>
            <a:pPr lvl="1"/>
            <a:r>
              <a:rPr lang="fr-FR" sz="2000" dirty="0" err="1" smtClean="0"/>
              <a:t>Treatment</a:t>
            </a:r>
            <a:r>
              <a:rPr lang="fr-FR" sz="2000" dirty="0" smtClean="0"/>
              <a:t> </a:t>
            </a:r>
            <a:r>
              <a:rPr lang="fr-FR" sz="2000" dirty="0"/>
              <a:t>of </a:t>
            </a:r>
            <a:r>
              <a:rPr lang="fr-FR" sz="2000" dirty="0" err="1" smtClean="0"/>
              <a:t>endometriosis</a:t>
            </a:r>
            <a:endParaRPr lang="fr-FR" sz="2000" dirty="0" smtClean="0"/>
          </a:p>
          <a:p>
            <a:pPr lvl="1"/>
            <a:r>
              <a:rPr lang="fr-FR" sz="2000" dirty="0" err="1" smtClean="0"/>
              <a:t>Promontofixation</a:t>
            </a:r>
            <a:endParaRPr lang="fr-FR" sz="2000" dirty="0"/>
          </a:p>
          <a:p>
            <a:pPr lvl="1"/>
            <a:r>
              <a:rPr lang="fr-FR" sz="2000" dirty="0" smtClean="0"/>
              <a:t>Subtotal </a:t>
            </a:r>
            <a:r>
              <a:rPr lang="fr-FR" sz="2000" dirty="0" err="1"/>
              <a:t>hysterectomy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Instructions </a:t>
            </a:r>
            <a:r>
              <a:rPr lang="fr-FR" dirty="0" smtClean="0"/>
              <a:t>of use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73614"/>
            <a:ext cx="8292134" cy="3690994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Open the </a:t>
            </a:r>
            <a:r>
              <a:rPr lang="fr-FR" sz="2400" dirty="0" err="1" smtClean="0"/>
              <a:t>uterine</a:t>
            </a:r>
            <a:r>
              <a:rPr lang="fr-FR" sz="2400" dirty="0" smtClean="0"/>
              <a:t> </a:t>
            </a:r>
            <a:r>
              <a:rPr lang="fr-FR" sz="2400" dirty="0" err="1" smtClean="0"/>
              <a:t>manipulator</a:t>
            </a:r>
            <a:r>
              <a:rPr lang="fr-FR" sz="2400" dirty="0"/>
              <a:t> </a:t>
            </a:r>
            <a:r>
              <a:rPr lang="fr-FR" sz="2400" dirty="0" smtClean="0"/>
              <a:t>packaging.</a:t>
            </a:r>
            <a:endParaRPr lang="fr-FR" sz="2400" dirty="0" smtClean="0"/>
          </a:p>
          <a:p>
            <a:r>
              <a:rPr lang="en-US" sz="2400" dirty="0"/>
              <a:t>Use the dilator </a:t>
            </a:r>
            <a:r>
              <a:rPr lang="en-US" sz="2400" dirty="0" err="1"/>
              <a:t>hysterometer</a:t>
            </a:r>
            <a:r>
              <a:rPr lang="en-US" sz="2400" dirty="0"/>
              <a:t> to dilate the cervix and measure the depth of the uterus</a:t>
            </a:r>
            <a:r>
              <a:rPr lang="en-US" sz="2400" dirty="0" smtClean="0"/>
              <a:t>.</a:t>
            </a:r>
          </a:p>
          <a:p>
            <a:r>
              <a:rPr lang="fr-FR" sz="2400" dirty="0" err="1" smtClean="0"/>
              <a:t>Modify</a:t>
            </a:r>
            <a:r>
              <a:rPr lang="fr-FR" sz="2400" dirty="0" smtClean="0"/>
              <a:t> the </a:t>
            </a:r>
            <a:r>
              <a:rPr lang="fr-FR" sz="2400" dirty="0" err="1" smtClean="0"/>
              <a:t>lenght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manipulator</a:t>
            </a:r>
            <a:r>
              <a:rPr lang="fr-FR" sz="2400" dirty="0" smtClean="0"/>
              <a:t> tip if </a:t>
            </a:r>
            <a:r>
              <a:rPr lang="fr-FR" sz="2400" dirty="0" err="1" smtClean="0"/>
              <a:t>necessary</a:t>
            </a:r>
            <a:r>
              <a:rPr lang="fr-FR" sz="2400" dirty="0" smtClean="0"/>
              <a:t>.</a:t>
            </a:r>
            <a:endParaRPr lang="fr-FR" sz="2400" dirty="0" smtClean="0"/>
          </a:p>
          <a:p>
            <a:r>
              <a:rPr lang="en-US" sz="2400" dirty="0"/>
              <a:t>Fully insert the manipulator tip into the uterine cavity. The handle should be facing up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Inject </a:t>
            </a:r>
            <a:r>
              <a:rPr lang="en-US" sz="2400" dirty="0" smtClean="0"/>
              <a:t>10cc </a:t>
            </a:r>
            <a:r>
              <a:rPr lang="en-US" sz="2400" dirty="0"/>
              <a:t>of saline using the syringe provided to inflate the balloon. Check the correct </a:t>
            </a:r>
            <a:r>
              <a:rPr lang="en-US" sz="2400" dirty="0" smtClean="0"/>
              <a:t>fixation of </a:t>
            </a:r>
            <a:r>
              <a:rPr lang="en-US" sz="2400" dirty="0"/>
              <a:t>the </a:t>
            </a:r>
            <a:r>
              <a:rPr lang="en-US" sz="2400" dirty="0" smtClean="0"/>
              <a:t>manipulator.</a:t>
            </a:r>
          </a:p>
          <a:p>
            <a:r>
              <a:rPr lang="en-US" sz="2400" dirty="0"/>
              <a:t>Rotate the handle to perform an </a:t>
            </a:r>
            <a:r>
              <a:rPr lang="en-US" sz="2400" dirty="0" err="1"/>
              <a:t>anteversion</a:t>
            </a:r>
            <a:r>
              <a:rPr lang="en-US" sz="2400" dirty="0"/>
              <a:t> or a retroversion of the uterus. Block this position if </a:t>
            </a:r>
            <a:r>
              <a:rPr lang="en-US" sz="2400" dirty="0" smtClean="0"/>
              <a:t>necessary.</a:t>
            </a:r>
          </a:p>
          <a:p>
            <a:r>
              <a:rPr lang="en-US" sz="2400" dirty="0"/>
              <a:t>Use the blue tubing to perform the blue test if necessary.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1668</TotalTime>
  <Words>693</Words>
  <Application>Microsoft Office PowerPoint</Application>
  <PresentationFormat>Affichage à l'écran (16:9)</PresentationFormat>
  <Paragraphs>107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Endojack</vt:lpstr>
      <vt:lpstr>Endojack OVERVIEW</vt:lpstr>
      <vt:lpstr>A sterile &amp; single use uterine manipulator</vt:lpstr>
      <vt:lpstr>Highlights</vt:lpstr>
      <vt:lpstr>Endojack AND ITS COMPETITORS</vt:lpstr>
      <vt:lpstr>VECTEC</vt:lpstr>
      <vt:lpstr>CLINICAL INNOVATIONS</vt:lpstr>
      <vt:lpstr>COOPER SURGICAL</vt:lpstr>
      <vt:lpstr>CONMED</vt:lpstr>
      <vt:lpstr>UTAH MEDICAL PRODUCTS</vt:lpstr>
      <vt:lpstr>Spackman cannula</vt:lpstr>
      <vt:lpstr>Reusable uterine manipulators</vt:lpstr>
      <vt:lpstr>HOW TO USE Endojack ?</vt:lpstr>
      <vt:lpstr>The indications</vt:lpstr>
      <vt:lpstr>Instructions of use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209</cp:revision>
  <dcterms:created xsi:type="dcterms:W3CDTF">2017-05-24T08:43:04Z</dcterms:created>
  <dcterms:modified xsi:type="dcterms:W3CDTF">2018-07-20T14:27:49Z</dcterms:modified>
</cp:coreProperties>
</file>